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2"/>
  </p:notesMasterIdLst>
  <p:sldIdLst>
    <p:sldId id="256" r:id="rId2"/>
    <p:sldId id="963" r:id="rId3"/>
    <p:sldId id="480" r:id="rId4"/>
    <p:sldId id="481" r:id="rId5"/>
    <p:sldId id="483" r:id="rId6"/>
    <p:sldId id="484" r:id="rId7"/>
    <p:sldId id="951" r:id="rId8"/>
    <p:sldId id="952" r:id="rId9"/>
    <p:sldId id="953" r:id="rId10"/>
    <p:sldId id="954" r:id="rId11"/>
    <p:sldId id="955" r:id="rId12"/>
    <p:sldId id="961" r:id="rId13"/>
    <p:sldId id="962" r:id="rId14"/>
    <p:sldId id="959" r:id="rId15"/>
    <p:sldId id="960" r:id="rId16"/>
    <p:sldId id="964" r:id="rId17"/>
    <p:sldId id="883" r:id="rId18"/>
    <p:sldId id="795" r:id="rId19"/>
    <p:sldId id="1137" r:id="rId20"/>
    <p:sldId id="869" r:id="rId21"/>
    <p:sldId id="970" r:id="rId22"/>
    <p:sldId id="966" r:id="rId23"/>
    <p:sldId id="972" r:id="rId24"/>
    <p:sldId id="967" r:id="rId25"/>
    <p:sldId id="965" r:id="rId26"/>
    <p:sldId id="974" r:id="rId27"/>
    <p:sldId id="886" r:id="rId28"/>
    <p:sldId id="975" r:id="rId29"/>
    <p:sldId id="889" r:id="rId30"/>
    <p:sldId id="919" r:id="rId31"/>
    <p:sldId id="1042" r:id="rId32"/>
    <p:sldId id="977" r:id="rId33"/>
    <p:sldId id="978" r:id="rId34"/>
    <p:sldId id="979" r:id="rId35"/>
    <p:sldId id="980" r:id="rId36"/>
    <p:sldId id="1030" r:id="rId37"/>
    <p:sldId id="1043" r:id="rId38"/>
    <p:sldId id="1145" r:id="rId39"/>
    <p:sldId id="1044" r:id="rId40"/>
    <p:sldId id="1032" r:id="rId41"/>
    <p:sldId id="1033" r:id="rId42"/>
    <p:sldId id="1034" r:id="rId43"/>
    <p:sldId id="1035" r:id="rId44"/>
    <p:sldId id="1036" r:id="rId45"/>
    <p:sldId id="1038" r:id="rId46"/>
    <p:sldId id="1039" r:id="rId47"/>
    <p:sldId id="1045" r:id="rId48"/>
    <p:sldId id="1046" r:id="rId49"/>
    <p:sldId id="1125" r:id="rId50"/>
    <p:sldId id="982" r:id="rId51"/>
    <p:sldId id="983" r:id="rId52"/>
    <p:sldId id="984" r:id="rId53"/>
    <p:sldId id="993" r:id="rId54"/>
    <p:sldId id="985" r:id="rId55"/>
    <p:sldId id="986" r:id="rId56"/>
    <p:sldId id="988" r:id="rId57"/>
    <p:sldId id="1005" r:id="rId58"/>
    <p:sldId id="989" r:id="rId59"/>
    <p:sldId id="1007" r:id="rId60"/>
    <p:sldId id="1010" r:id="rId61"/>
    <p:sldId id="1008" r:id="rId62"/>
    <p:sldId id="990" r:id="rId63"/>
    <p:sldId id="798" r:id="rId64"/>
    <p:sldId id="903" r:id="rId65"/>
    <p:sldId id="1003" r:id="rId66"/>
    <p:sldId id="997" r:id="rId67"/>
    <p:sldId id="999" r:id="rId68"/>
    <p:sldId id="1000" r:id="rId69"/>
    <p:sldId id="1001" r:id="rId70"/>
    <p:sldId id="1011" r:id="rId71"/>
    <p:sldId id="1002" r:id="rId72"/>
    <p:sldId id="1009" r:id="rId73"/>
    <p:sldId id="1015" r:id="rId74"/>
    <p:sldId id="1049" r:id="rId75"/>
    <p:sldId id="1047" r:id="rId76"/>
    <p:sldId id="1054" r:id="rId77"/>
    <p:sldId id="1051" r:id="rId78"/>
    <p:sldId id="1052" r:id="rId79"/>
    <p:sldId id="837" r:id="rId80"/>
    <p:sldId id="1056" r:id="rId81"/>
    <p:sldId id="917" r:id="rId82"/>
    <p:sldId id="905" r:id="rId83"/>
    <p:sldId id="1057" r:id="rId84"/>
    <p:sldId id="1058" r:id="rId85"/>
    <p:sldId id="1059" r:id="rId86"/>
    <p:sldId id="1060" r:id="rId87"/>
    <p:sldId id="1061" r:id="rId88"/>
    <p:sldId id="1062" r:id="rId89"/>
    <p:sldId id="1072" r:id="rId90"/>
    <p:sldId id="1073" r:id="rId91"/>
    <p:sldId id="1074" r:id="rId92"/>
    <p:sldId id="1075" r:id="rId93"/>
    <p:sldId id="1076" r:id="rId94"/>
    <p:sldId id="1077" r:id="rId95"/>
    <p:sldId id="1078" r:id="rId96"/>
    <p:sldId id="1079" r:id="rId97"/>
    <p:sldId id="1085" r:id="rId98"/>
    <p:sldId id="1086" r:id="rId99"/>
    <p:sldId id="775" r:id="rId100"/>
    <p:sldId id="1092" r:id="rId101"/>
    <p:sldId id="1093" r:id="rId102"/>
    <p:sldId id="1095" r:id="rId103"/>
    <p:sldId id="1097" r:id="rId104"/>
    <p:sldId id="1099" r:id="rId105"/>
    <p:sldId id="707" r:id="rId106"/>
    <p:sldId id="736" r:id="rId107"/>
    <p:sldId id="1144" r:id="rId108"/>
    <p:sldId id="738" r:id="rId109"/>
    <p:sldId id="1100" r:id="rId110"/>
    <p:sldId id="1101" r:id="rId111"/>
    <p:sldId id="1129" r:id="rId112"/>
    <p:sldId id="1130" r:id="rId113"/>
    <p:sldId id="1131" r:id="rId114"/>
    <p:sldId id="1133" r:id="rId115"/>
    <p:sldId id="1135" r:id="rId116"/>
    <p:sldId id="709" r:id="rId117"/>
    <p:sldId id="1127" r:id="rId118"/>
    <p:sldId id="1128" r:id="rId119"/>
    <p:sldId id="1103" r:id="rId120"/>
    <p:sldId id="1104" r:id="rId121"/>
    <p:sldId id="1113" r:id="rId122"/>
    <p:sldId id="727" r:id="rId123"/>
    <p:sldId id="1106" r:id="rId124"/>
    <p:sldId id="1107" r:id="rId125"/>
    <p:sldId id="1110" r:id="rId126"/>
    <p:sldId id="1114" r:id="rId127"/>
    <p:sldId id="1117" r:id="rId128"/>
    <p:sldId id="1118" r:id="rId129"/>
    <p:sldId id="1119" r:id="rId130"/>
    <p:sldId id="1141" r:id="rId131"/>
    <p:sldId id="1142" r:id="rId132"/>
    <p:sldId id="1138" r:id="rId133"/>
    <p:sldId id="1121" r:id="rId134"/>
    <p:sldId id="1122" r:id="rId135"/>
    <p:sldId id="1123" r:id="rId136"/>
    <p:sldId id="1139" r:id="rId137"/>
    <p:sldId id="1143" r:id="rId138"/>
    <p:sldId id="1124" r:id="rId139"/>
    <p:sldId id="1018" r:id="rId140"/>
    <p:sldId id="1116" r:id="rId141"/>
  </p:sldIdLst>
  <p:sldSz cx="9144000" cy="6858000" type="screen4x3"/>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59" autoAdjust="0"/>
    <p:restoredTop sz="94660"/>
  </p:normalViewPr>
  <p:slideViewPr>
    <p:cSldViewPr>
      <p:cViewPr>
        <p:scale>
          <a:sx n="70" d="100"/>
          <a:sy n="70" d="100"/>
        </p:scale>
        <p:origin x="-1224" y="-1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L"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7A288D-5C2D-4C34-82C1-ADA352376BE9}" type="datetimeFigureOut">
              <a:rPr lang="es-CL" smtClean="0"/>
              <a:pPr/>
              <a:t>08-04-2015</a:t>
            </a:fld>
            <a:endParaRPr lang="es-CL"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L"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L"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1B313E-BC53-4892-9F99-F16A56B227DF}" type="slidenum">
              <a:rPr lang="es-CL" smtClean="0"/>
              <a:pPr/>
              <a:t>‹Nº›</a:t>
            </a:fld>
            <a:endParaRPr lang="es-CL" dirty="0"/>
          </a:p>
        </p:txBody>
      </p:sp>
    </p:spTree>
    <p:extLst>
      <p:ext uri="{BB962C8B-B14F-4D97-AF65-F5344CB8AC3E}">
        <p14:creationId xmlns:p14="http://schemas.microsoft.com/office/powerpoint/2010/main" val="874072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L" dirty="0"/>
          </a:p>
        </p:txBody>
      </p:sp>
      <p:sp>
        <p:nvSpPr>
          <p:cNvPr id="4" name="3 Marcador de número de diapositiva"/>
          <p:cNvSpPr>
            <a:spLocks noGrp="1"/>
          </p:cNvSpPr>
          <p:nvPr>
            <p:ph type="sldNum" sz="quarter" idx="10"/>
          </p:nvPr>
        </p:nvSpPr>
        <p:spPr/>
        <p:txBody>
          <a:bodyPr/>
          <a:lstStyle/>
          <a:p>
            <a:fld id="{D8EFFA38-4E0C-449C-9628-146CCF1026FE}" type="slidenum">
              <a:rPr lang="es-CL" smtClean="0"/>
              <a:pPr/>
              <a:t>26</a:t>
            </a:fld>
            <a:endParaRPr lang="es-CL"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L" dirty="0"/>
          </a:p>
        </p:txBody>
      </p:sp>
      <p:sp>
        <p:nvSpPr>
          <p:cNvPr id="4" name="3 Marcador de número de diapositiva"/>
          <p:cNvSpPr>
            <a:spLocks noGrp="1"/>
          </p:cNvSpPr>
          <p:nvPr>
            <p:ph type="sldNum" sz="quarter" idx="10"/>
          </p:nvPr>
        </p:nvSpPr>
        <p:spPr/>
        <p:txBody>
          <a:bodyPr/>
          <a:lstStyle/>
          <a:p>
            <a:fld id="{D8EFFA38-4E0C-449C-9628-146CCF1026FE}" type="slidenum">
              <a:rPr lang="es-CL" smtClean="0"/>
              <a:pPr/>
              <a:t>91</a:t>
            </a:fld>
            <a:endParaRPr lang="es-CL"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L" dirty="0"/>
          </a:p>
        </p:txBody>
      </p:sp>
      <p:sp>
        <p:nvSpPr>
          <p:cNvPr id="4" name="3 Marcador de número de diapositiva"/>
          <p:cNvSpPr>
            <a:spLocks noGrp="1"/>
          </p:cNvSpPr>
          <p:nvPr>
            <p:ph type="sldNum" sz="quarter" idx="10"/>
          </p:nvPr>
        </p:nvSpPr>
        <p:spPr/>
        <p:txBody>
          <a:bodyPr/>
          <a:lstStyle/>
          <a:p>
            <a:fld id="{4A1B313E-BC53-4892-9F99-F16A56B227DF}" type="slidenum">
              <a:rPr lang="es-CL" smtClean="0"/>
              <a:pPr/>
              <a:t>140</a:t>
            </a:fld>
            <a:endParaRPr lang="es-CL"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L"/>
          </a:p>
        </p:txBody>
      </p:sp>
      <p:sp>
        <p:nvSpPr>
          <p:cNvPr id="4" name="3 Marcador de fecha"/>
          <p:cNvSpPr>
            <a:spLocks noGrp="1"/>
          </p:cNvSpPr>
          <p:nvPr>
            <p:ph type="dt" sz="half" idx="10"/>
          </p:nvPr>
        </p:nvSpPr>
        <p:spPr/>
        <p:txBody>
          <a:bodyPr/>
          <a:lstStyle/>
          <a:p>
            <a:fld id="{7D8CF789-0E21-4E20-BC10-3B6030AAA3CB}" type="datetimeFigureOut">
              <a:rPr lang="es-CL" smtClean="0"/>
              <a:pPr/>
              <a:t>08-04-2015</a:t>
            </a:fld>
            <a:endParaRPr lang="es-CL" dirty="0"/>
          </a:p>
        </p:txBody>
      </p:sp>
      <p:sp>
        <p:nvSpPr>
          <p:cNvPr id="5" name="4 Marcador de pie de página"/>
          <p:cNvSpPr>
            <a:spLocks noGrp="1"/>
          </p:cNvSpPr>
          <p:nvPr>
            <p:ph type="ftr" sz="quarter" idx="11"/>
          </p:nvPr>
        </p:nvSpPr>
        <p:spPr/>
        <p:txBody>
          <a:bodyPr/>
          <a:lstStyle/>
          <a:p>
            <a:endParaRPr lang="es-CL" dirty="0"/>
          </a:p>
        </p:txBody>
      </p:sp>
      <p:sp>
        <p:nvSpPr>
          <p:cNvPr id="6" name="5 Marcador de número de diapositiva"/>
          <p:cNvSpPr>
            <a:spLocks noGrp="1"/>
          </p:cNvSpPr>
          <p:nvPr>
            <p:ph type="sldNum" sz="quarter" idx="12"/>
          </p:nvPr>
        </p:nvSpPr>
        <p:spPr/>
        <p:txBody>
          <a:bodyPr/>
          <a:lstStyle/>
          <a:p>
            <a:fld id="{F47C19F0-BF1C-4A30-87EF-CF145D410965}" type="slidenum">
              <a:rPr lang="es-CL" smtClean="0"/>
              <a:pPr/>
              <a:t>‹Nº›</a:t>
            </a:fld>
            <a:endParaRPr lang="es-CL"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7D8CF789-0E21-4E20-BC10-3B6030AAA3CB}" type="datetimeFigureOut">
              <a:rPr lang="es-CL" smtClean="0"/>
              <a:pPr/>
              <a:t>08-04-2015</a:t>
            </a:fld>
            <a:endParaRPr lang="es-CL" dirty="0"/>
          </a:p>
        </p:txBody>
      </p:sp>
      <p:sp>
        <p:nvSpPr>
          <p:cNvPr id="5" name="4 Marcador de pie de página"/>
          <p:cNvSpPr>
            <a:spLocks noGrp="1"/>
          </p:cNvSpPr>
          <p:nvPr>
            <p:ph type="ftr" sz="quarter" idx="11"/>
          </p:nvPr>
        </p:nvSpPr>
        <p:spPr/>
        <p:txBody>
          <a:bodyPr/>
          <a:lstStyle/>
          <a:p>
            <a:endParaRPr lang="es-CL" dirty="0"/>
          </a:p>
        </p:txBody>
      </p:sp>
      <p:sp>
        <p:nvSpPr>
          <p:cNvPr id="6" name="5 Marcador de número de diapositiva"/>
          <p:cNvSpPr>
            <a:spLocks noGrp="1"/>
          </p:cNvSpPr>
          <p:nvPr>
            <p:ph type="sldNum" sz="quarter" idx="12"/>
          </p:nvPr>
        </p:nvSpPr>
        <p:spPr/>
        <p:txBody>
          <a:bodyPr/>
          <a:lstStyle/>
          <a:p>
            <a:fld id="{F47C19F0-BF1C-4A30-87EF-CF145D410965}" type="slidenum">
              <a:rPr lang="es-CL" smtClean="0"/>
              <a:pPr/>
              <a:t>‹Nº›</a:t>
            </a:fld>
            <a:endParaRPr lang="es-CL"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7D8CF789-0E21-4E20-BC10-3B6030AAA3CB}" type="datetimeFigureOut">
              <a:rPr lang="es-CL" smtClean="0"/>
              <a:pPr/>
              <a:t>08-04-2015</a:t>
            </a:fld>
            <a:endParaRPr lang="es-CL" dirty="0"/>
          </a:p>
        </p:txBody>
      </p:sp>
      <p:sp>
        <p:nvSpPr>
          <p:cNvPr id="5" name="4 Marcador de pie de página"/>
          <p:cNvSpPr>
            <a:spLocks noGrp="1"/>
          </p:cNvSpPr>
          <p:nvPr>
            <p:ph type="ftr" sz="quarter" idx="11"/>
          </p:nvPr>
        </p:nvSpPr>
        <p:spPr/>
        <p:txBody>
          <a:bodyPr/>
          <a:lstStyle/>
          <a:p>
            <a:endParaRPr lang="es-CL" dirty="0"/>
          </a:p>
        </p:txBody>
      </p:sp>
      <p:sp>
        <p:nvSpPr>
          <p:cNvPr id="6" name="5 Marcador de número de diapositiva"/>
          <p:cNvSpPr>
            <a:spLocks noGrp="1"/>
          </p:cNvSpPr>
          <p:nvPr>
            <p:ph type="sldNum" sz="quarter" idx="12"/>
          </p:nvPr>
        </p:nvSpPr>
        <p:spPr/>
        <p:txBody>
          <a:bodyPr/>
          <a:lstStyle/>
          <a:p>
            <a:fld id="{F47C19F0-BF1C-4A30-87EF-CF145D410965}" type="slidenum">
              <a:rPr lang="es-CL" smtClean="0"/>
              <a:pPr/>
              <a:t>‹Nº›</a:t>
            </a:fld>
            <a:endParaRPr lang="es-CL"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7D8CF789-0E21-4E20-BC10-3B6030AAA3CB}" type="datetimeFigureOut">
              <a:rPr lang="es-CL" smtClean="0"/>
              <a:pPr/>
              <a:t>08-04-2015</a:t>
            </a:fld>
            <a:endParaRPr lang="es-CL" dirty="0"/>
          </a:p>
        </p:txBody>
      </p:sp>
      <p:sp>
        <p:nvSpPr>
          <p:cNvPr id="5" name="4 Marcador de pie de página"/>
          <p:cNvSpPr>
            <a:spLocks noGrp="1"/>
          </p:cNvSpPr>
          <p:nvPr>
            <p:ph type="ftr" sz="quarter" idx="11"/>
          </p:nvPr>
        </p:nvSpPr>
        <p:spPr/>
        <p:txBody>
          <a:bodyPr/>
          <a:lstStyle/>
          <a:p>
            <a:endParaRPr lang="es-CL" dirty="0"/>
          </a:p>
        </p:txBody>
      </p:sp>
      <p:sp>
        <p:nvSpPr>
          <p:cNvPr id="6" name="5 Marcador de número de diapositiva"/>
          <p:cNvSpPr>
            <a:spLocks noGrp="1"/>
          </p:cNvSpPr>
          <p:nvPr>
            <p:ph type="sldNum" sz="quarter" idx="12"/>
          </p:nvPr>
        </p:nvSpPr>
        <p:spPr/>
        <p:txBody>
          <a:bodyPr/>
          <a:lstStyle/>
          <a:p>
            <a:fld id="{F47C19F0-BF1C-4A30-87EF-CF145D410965}" type="slidenum">
              <a:rPr lang="es-CL" smtClean="0"/>
              <a:pPr/>
              <a:t>‹Nº›</a:t>
            </a:fld>
            <a:endParaRPr lang="es-CL"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D8CF789-0E21-4E20-BC10-3B6030AAA3CB}" type="datetimeFigureOut">
              <a:rPr lang="es-CL" smtClean="0"/>
              <a:pPr/>
              <a:t>08-04-2015</a:t>
            </a:fld>
            <a:endParaRPr lang="es-CL" dirty="0"/>
          </a:p>
        </p:txBody>
      </p:sp>
      <p:sp>
        <p:nvSpPr>
          <p:cNvPr id="5" name="4 Marcador de pie de página"/>
          <p:cNvSpPr>
            <a:spLocks noGrp="1"/>
          </p:cNvSpPr>
          <p:nvPr>
            <p:ph type="ftr" sz="quarter" idx="11"/>
          </p:nvPr>
        </p:nvSpPr>
        <p:spPr/>
        <p:txBody>
          <a:bodyPr/>
          <a:lstStyle/>
          <a:p>
            <a:endParaRPr lang="es-CL" dirty="0"/>
          </a:p>
        </p:txBody>
      </p:sp>
      <p:sp>
        <p:nvSpPr>
          <p:cNvPr id="6" name="5 Marcador de número de diapositiva"/>
          <p:cNvSpPr>
            <a:spLocks noGrp="1"/>
          </p:cNvSpPr>
          <p:nvPr>
            <p:ph type="sldNum" sz="quarter" idx="12"/>
          </p:nvPr>
        </p:nvSpPr>
        <p:spPr/>
        <p:txBody>
          <a:bodyPr/>
          <a:lstStyle/>
          <a:p>
            <a:fld id="{F47C19F0-BF1C-4A30-87EF-CF145D410965}" type="slidenum">
              <a:rPr lang="es-CL" smtClean="0"/>
              <a:pPr/>
              <a:t>‹Nº›</a:t>
            </a:fld>
            <a:endParaRPr lang="es-CL"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fecha"/>
          <p:cNvSpPr>
            <a:spLocks noGrp="1"/>
          </p:cNvSpPr>
          <p:nvPr>
            <p:ph type="dt" sz="half" idx="10"/>
          </p:nvPr>
        </p:nvSpPr>
        <p:spPr/>
        <p:txBody>
          <a:bodyPr/>
          <a:lstStyle/>
          <a:p>
            <a:fld id="{7D8CF789-0E21-4E20-BC10-3B6030AAA3CB}" type="datetimeFigureOut">
              <a:rPr lang="es-CL" smtClean="0"/>
              <a:pPr/>
              <a:t>08-04-2015</a:t>
            </a:fld>
            <a:endParaRPr lang="es-CL" dirty="0"/>
          </a:p>
        </p:txBody>
      </p:sp>
      <p:sp>
        <p:nvSpPr>
          <p:cNvPr id="6" name="5 Marcador de pie de página"/>
          <p:cNvSpPr>
            <a:spLocks noGrp="1"/>
          </p:cNvSpPr>
          <p:nvPr>
            <p:ph type="ftr" sz="quarter" idx="11"/>
          </p:nvPr>
        </p:nvSpPr>
        <p:spPr/>
        <p:txBody>
          <a:bodyPr/>
          <a:lstStyle/>
          <a:p>
            <a:endParaRPr lang="es-CL" dirty="0"/>
          </a:p>
        </p:txBody>
      </p:sp>
      <p:sp>
        <p:nvSpPr>
          <p:cNvPr id="7" name="6 Marcador de número de diapositiva"/>
          <p:cNvSpPr>
            <a:spLocks noGrp="1"/>
          </p:cNvSpPr>
          <p:nvPr>
            <p:ph type="sldNum" sz="quarter" idx="12"/>
          </p:nvPr>
        </p:nvSpPr>
        <p:spPr/>
        <p:txBody>
          <a:bodyPr/>
          <a:lstStyle/>
          <a:p>
            <a:fld id="{F47C19F0-BF1C-4A30-87EF-CF145D410965}" type="slidenum">
              <a:rPr lang="es-CL" smtClean="0"/>
              <a:pPr/>
              <a:t>‹Nº›</a:t>
            </a:fld>
            <a:endParaRPr lang="es-CL"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6 Marcador de fecha"/>
          <p:cNvSpPr>
            <a:spLocks noGrp="1"/>
          </p:cNvSpPr>
          <p:nvPr>
            <p:ph type="dt" sz="half" idx="10"/>
          </p:nvPr>
        </p:nvSpPr>
        <p:spPr/>
        <p:txBody>
          <a:bodyPr/>
          <a:lstStyle/>
          <a:p>
            <a:fld id="{7D8CF789-0E21-4E20-BC10-3B6030AAA3CB}" type="datetimeFigureOut">
              <a:rPr lang="es-CL" smtClean="0"/>
              <a:pPr/>
              <a:t>08-04-2015</a:t>
            </a:fld>
            <a:endParaRPr lang="es-CL" dirty="0"/>
          </a:p>
        </p:txBody>
      </p:sp>
      <p:sp>
        <p:nvSpPr>
          <p:cNvPr id="8" name="7 Marcador de pie de página"/>
          <p:cNvSpPr>
            <a:spLocks noGrp="1"/>
          </p:cNvSpPr>
          <p:nvPr>
            <p:ph type="ftr" sz="quarter" idx="11"/>
          </p:nvPr>
        </p:nvSpPr>
        <p:spPr/>
        <p:txBody>
          <a:bodyPr/>
          <a:lstStyle/>
          <a:p>
            <a:endParaRPr lang="es-CL" dirty="0"/>
          </a:p>
        </p:txBody>
      </p:sp>
      <p:sp>
        <p:nvSpPr>
          <p:cNvPr id="9" name="8 Marcador de número de diapositiva"/>
          <p:cNvSpPr>
            <a:spLocks noGrp="1"/>
          </p:cNvSpPr>
          <p:nvPr>
            <p:ph type="sldNum" sz="quarter" idx="12"/>
          </p:nvPr>
        </p:nvSpPr>
        <p:spPr/>
        <p:txBody>
          <a:bodyPr/>
          <a:lstStyle/>
          <a:p>
            <a:fld id="{F47C19F0-BF1C-4A30-87EF-CF145D410965}" type="slidenum">
              <a:rPr lang="es-CL" smtClean="0"/>
              <a:pPr/>
              <a:t>‹Nº›</a:t>
            </a:fld>
            <a:endParaRPr lang="es-CL"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fecha"/>
          <p:cNvSpPr>
            <a:spLocks noGrp="1"/>
          </p:cNvSpPr>
          <p:nvPr>
            <p:ph type="dt" sz="half" idx="10"/>
          </p:nvPr>
        </p:nvSpPr>
        <p:spPr/>
        <p:txBody>
          <a:bodyPr/>
          <a:lstStyle/>
          <a:p>
            <a:fld id="{7D8CF789-0E21-4E20-BC10-3B6030AAA3CB}" type="datetimeFigureOut">
              <a:rPr lang="es-CL" smtClean="0"/>
              <a:pPr/>
              <a:t>08-04-2015</a:t>
            </a:fld>
            <a:endParaRPr lang="es-CL" dirty="0"/>
          </a:p>
        </p:txBody>
      </p:sp>
      <p:sp>
        <p:nvSpPr>
          <p:cNvPr id="4" name="3 Marcador de pie de página"/>
          <p:cNvSpPr>
            <a:spLocks noGrp="1"/>
          </p:cNvSpPr>
          <p:nvPr>
            <p:ph type="ftr" sz="quarter" idx="11"/>
          </p:nvPr>
        </p:nvSpPr>
        <p:spPr/>
        <p:txBody>
          <a:bodyPr/>
          <a:lstStyle/>
          <a:p>
            <a:endParaRPr lang="es-CL" dirty="0"/>
          </a:p>
        </p:txBody>
      </p:sp>
      <p:sp>
        <p:nvSpPr>
          <p:cNvPr id="5" name="4 Marcador de número de diapositiva"/>
          <p:cNvSpPr>
            <a:spLocks noGrp="1"/>
          </p:cNvSpPr>
          <p:nvPr>
            <p:ph type="sldNum" sz="quarter" idx="12"/>
          </p:nvPr>
        </p:nvSpPr>
        <p:spPr/>
        <p:txBody>
          <a:bodyPr/>
          <a:lstStyle/>
          <a:p>
            <a:fld id="{F47C19F0-BF1C-4A30-87EF-CF145D410965}" type="slidenum">
              <a:rPr lang="es-CL" smtClean="0"/>
              <a:pPr/>
              <a:t>‹Nº›</a:t>
            </a:fld>
            <a:endParaRPr lang="es-CL"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D8CF789-0E21-4E20-BC10-3B6030AAA3CB}" type="datetimeFigureOut">
              <a:rPr lang="es-CL" smtClean="0"/>
              <a:pPr/>
              <a:t>08-04-2015</a:t>
            </a:fld>
            <a:endParaRPr lang="es-CL" dirty="0"/>
          </a:p>
        </p:txBody>
      </p:sp>
      <p:sp>
        <p:nvSpPr>
          <p:cNvPr id="3" name="2 Marcador de pie de página"/>
          <p:cNvSpPr>
            <a:spLocks noGrp="1"/>
          </p:cNvSpPr>
          <p:nvPr>
            <p:ph type="ftr" sz="quarter" idx="11"/>
          </p:nvPr>
        </p:nvSpPr>
        <p:spPr/>
        <p:txBody>
          <a:bodyPr/>
          <a:lstStyle/>
          <a:p>
            <a:endParaRPr lang="es-CL" dirty="0"/>
          </a:p>
        </p:txBody>
      </p:sp>
      <p:sp>
        <p:nvSpPr>
          <p:cNvPr id="4" name="3 Marcador de número de diapositiva"/>
          <p:cNvSpPr>
            <a:spLocks noGrp="1"/>
          </p:cNvSpPr>
          <p:nvPr>
            <p:ph type="sldNum" sz="quarter" idx="12"/>
          </p:nvPr>
        </p:nvSpPr>
        <p:spPr/>
        <p:txBody>
          <a:bodyPr/>
          <a:lstStyle/>
          <a:p>
            <a:fld id="{F47C19F0-BF1C-4A30-87EF-CF145D410965}" type="slidenum">
              <a:rPr lang="es-CL" smtClean="0"/>
              <a:pPr/>
              <a:t>‹Nº›</a:t>
            </a:fld>
            <a:endParaRPr lang="es-CL"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D8CF789-0E21-4E20-BC10-3B6030AAA3CB}" type="datetimeFigureOut">
              <a:rPr lang="es-CL" smtClean="0"/>
              <a:pPr/>
              <a:t>08-04-2015</a:t>
            </a:fld>
            <a:endParaRPr lang="es-CL" dirty="0"/>
          </a:p>
        </p:txBody>
      </p:sp>
      <p:sp>
        <p:nvSpPr>
          <p:cNvPr id="6" name="5 Marcador de pie de página"/>
          <p:cNvSpPr>
            <a:spLocks noGrp="1"/>
          </p:cNvSpPr>
          <p:nvPr>
            <p:ph type="ftr" sz="quarter" idx="11"/>
          </p:nvPr>
        </p:nvSpPr>
        <p:spPr/>
        <p:txBody>
          <a:bodyPr/>
          <a:lstStyle/>
          <a:p>
            <a:endParaRPr lang="es-CL" dirty="0"/>
          </a:p>
        </p:txBody>
      </p:sp>
      <p:sp>
        <p:nvSpPr>
          <p:cNvPr id="7" name="6 Marcador de número de diapositiva"/>
          <p:cNvSpPr>
            <a:spLocks noGrp="1"/>
          </p:cNvSpPr>
          <p:nvPr>
            <p:ph type="sldNum" sz="quarter" idx="12"/>
          </p:nvPr>
        </p:nvSpPr>
        <p:spPr/>
        <p:txBody>
          <a:bodyPr/>
          <a:lstStyle/>
          <a:p>
            <a:fld id="{F47C19F0-BF1C-4A30-87EF-CF145D410965}" type="slidenum">
              <a:rPr lang="es-CL" smtClean="0"/>
              <a:pPr/>
              <a:t>‹Nº›</a:t>
            </a:fld>
            <a:endParaRPr lang="es-CL"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D8CF789-0E21-4E20-BC10-3B6030AAA3CB}" type="datetimeFigureOut">
              <a:rPr lang="es-CL" smtClean="0"/>
              <a:pPr/>
              <a:t>08-04-2015</a:t>
            </a:fld>
            <a:endParaRPr lang="es-CL" dirty="0"/>
          </a:p>
        </p:txBody>
      </p:sp>
      <p:sp>
        <p:nvSpPr>
          <p:cNvPr id="6" name="5 Marcador de pie de página"/>
          <p:cNvSpPr>
            <a:spLocks noGrp="1"/>
          </p:cNvSpPr>
          <p:nvPr>
            <p:ph type="ftr" sz="quarter" idx="11"/>
          </p:nvPr>
        </p:nvSpPr>
        <p:spPr/>
        <p:txBody>
          <a:bodyPr/>
          <a:lstStyle/>
          <a:p>
            <a:endParaRPr lang="es-CL" dirty="0"/>
          </a:p>
        </p:txBody>
      </p:sp>
      <p:sp>
        <p:nvSpPr>
          <p:cNvPr id="7" name="6 Marcador de número de diapositiva"/>
          <p:cNvSpPr>
            <a:spLocks noGrp="1"/>
          </p:cNvSpPr>
          <p:nvPr>
            <p:ph type="sldNum" sz="quarter" idx="12"/>
          </p:nvPr>
        </p:nvSpPr>
        <p:spPr/>
        <p:txBody>
          <a:bodyPr/>
          <a:lstStyle/>
          <a:p>
            <a:fld id="{F47C19F0-BF1C-4A30-87EF-CF145D410965}" type="slidenum">
              <a:rPr lang="es-CL" smtClean="0"/>
              <a:pPr/>
              <a:t>‹Nº›</a:t>
            </a:fld>
            <a:endParaRPr lang="es-CL"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8CF789-0E21-4E20-BC10-3B6030AAA3CB}" type="datetimeFigureOut">
              <a:rPr lang="es-CL" smtClean="0"/>
              <a:pPr/>
              <a:t>08-04-2015</a:t>
            </a:fld>
            <a:endParaRPr lang="es-CL"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7C19F0-BF1C-4A30-87EF-CF145D410965}" type="slidenum">
              <a:rPr lang="es-CL" smtClean="0"/>
              <a:pPr/>
              <a:t>‹Nº›</a:t>
            </a:fld>
            <a:endParaRPr lang="es-CL"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www.sernageomin.cl/" TargetMode="Externa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png"/></Relationships>
</file>

<file path=ppt/slides/_rels/slide1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94.png"/><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gif"/><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7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7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0" y="3356992"/>
            <a:ext cx="9144000" cy="3501008"/>
          </a:xfrm>
        </p:spPr>
        <p:style>
          <a:lnRef idx="1">
            <a:schemeClr val="accent1"/>
          </a:lnRef>
          <a:fillRef idx="3">
            <a:schemeClr val="accent1"/>
          </a:fillRef>
          <a:effectRef idx="2">
            <a:schemeClr val="accent1"/>
          </a:effectRef>
          <a:fontRef idx="minor">
            <a:schemeClr val="lt1"/>
          </a:fontRef>
        </p:style>
        <p:txBody>
          <a:bodyPr>
            <a:normAutofit/>
          </a:bodyPr>
          <a:lstStyle/>
          <a:p>
            <a:endParaRPr lang="es-CL" sz="4400" b="1" dirty="0" smtClean="0">
              <a:solidFill>
                <a:srgbClr val="FF0000"/>
              </a:solidFill>
              <a:latin typeface="Times New Roman" pitchFamily="18" charset="0"/>
              <a:cs typeface="Times New Roman" pitchFamily="18" charset="0"/>
            </a:endParaRPr>
          </a:p>
          <a:p>
            <a:r>
              <a:rPr lang="es-CL" sz="4400" b="1" dirty="0" smtClean="0">
                <a:solidFill>
                  <a:schemeClr val="bg1"/>
                </a:solidFill>
                <a:latin typeface="Times New Roman" pitchFamily="18" charset="0"/>
                <a:cs typeface="Times New Roman" pitchFamily="18" charset="0"/>
              </a:rPr>
              <a:t>III Semestre TNS en Minas</a:t>
            </a:r>
          </a:p>
          <a:p>
            <a:r>
              <a:rPr lang="es-CL" sz="3600" b="1" dirty="0" smtClean="0">
                <a:solidFill>
                  <a:srgbClr val="FF0000"/>
                </a:solidFill>
                <a:latin typeface="Times New Roman" pitchFamily="18" charset="0"/>
                <a:cs typeface="Times New Roman" pitchFamily="18" charset="0"/>
              </a:rPr>
              <a:t>                   </a:t>
            </a:r>
            <a:r>
              <a:rPr lang="es-CL" sz="6600" b="1" dirty="0" smtClean="0">
                <a:solidFill>
                  <a:schemeClr val="tx1"/>
                </a:solidFill>
                <a:latin typeface="Times New Roman" pitchFamily="18" charset="0"/>
                <a:cs typeface="Times New Roman" pitchFamily="18" charset="0"/>
              </a:rPr>
              <a:t>108.    36 horas</a:t>
            </a:r>
            <a:endParaRPr lang="es-CL" sz="6600" b="1" dirty="0">
              <a:solidFill>
                <a:schemeClr val="tx1"/>
              </a:solidFill>
              <a:latin typeface="Times New Roman" pitchFamily="18" charset="0"/>
              <a:cs typeface="Times New Roman" pitchFamily="18" charset="0"/>
            </a:endParaRPr>
          </a:p>
        </p:txBody>
      </p:sp>
      <p:sp>
        <p:nvSpPr>
          <p:cNvPr id="4" name="3 Título"/>
          <p:cNvSpPr>
            <a:spLocks noGrp="1"/>
          </p:cNvSpPr>
          <p:nvPr>
            <p:ph type="ctrTitle"/>
          </p:nvPr>
        </p:nvSpPr>
        <p:spPr>
          <a:xfrm>
            <a:off x="0" y="1"/>
            <a:ext cx="9144000" cy="3356992"/>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s-CL" sz="4800" b="1" dirty="0" smtClean="0">
                <a:solidFill>
                  <a:srgbClr val="FF0000"/>
                </a:solidFill>
                <a:latin typeface="Times New Roman" pitchFamily="18" charset="0"/>
                <a:cs typeface="Times New Roman" pitchFamily="18" charset="0"/>
              </a:rPr>
              <a:t>PERFORACIÓN</a:t>
            </a:r>
            <a:br>
              <a:rPr lang="es-CL" sz="4800" b="1" dirty="0" smtClean="0">
                <a:solidFill>
                  <a:srgbClr val="FF0000"/>
                </a:solidFill>
                <a:latin typeface="Times New Roman" pitchFamily="18" charset="0"/>
                <a:cs typeface="Times New Roman" pitchFamily="18" charset="0"/>
              </a:rPr>
            </a:br>
            <a:r>
              <a:rPr lang="es-CL" sz="4800" b="1" dirty="0" smtClean="0">
                <a:solidFill>
                  <a:srgbClr val="FF0000"/>
                </a:solidFill>
                <a:latin typeface="Times New Roman" pitchFamily="18" charset="0"/>
                <a:cs typeface="Times New Roman" pitchFamily="18" charset="0"/>
              </a:rPr>
              <a:t>Y</a:t>
            </a:r>
            <a:br>
              <a:rPr lang="es-CL" sz="4800" b="1" dirty="0" smtClean="0">
                <a:solidFill>
                  <a:srgbClr val="FF0000"/>
                </a:solidFill>
                <a:latin typeface="Times New Roman" pitchFamily="18" charset="0"/>
                <a:cs typeface="Times New Roman" pitchFamily="18" charset="0"/>
              </a:rPr>
            </a:br>
            <a:r>
              <a:rPr lang="es-CL" sz="4800" b="1" dirty="0" smtClean="0">
                <a:solidFill>
                  <a:srgbClr val="FF0000"/>
                </a:solidFill>
                <a:latin typeface="Times New Roman" pitchFamily="18" charset="0"/>
                <a:cs typeface="Times New Roman" pitchFamily="18" charset="0"/>
              </a:rPr>
              <a:t>                               TRONADURA</a:t>
            </a:r>
            <a:endParaRPr lang="es-CL" sz="48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marL="0" indent="0" algn="just">
              <a:buNone/>
            </a:pPr>
            <a:r>
              <a:rPr lang="es-CL" sz="2400" dirty="0">
                <a:latin typeface="Times New Roman" pitchFamily="18" charset="0"/>
                <a:cs typeface="Times New Roman" pitchFamily="18" charset="0"/>
              </a:rPr>
              <a:t>tronar, colocando las señalizaciones de advertencia que corresponda y bloqueando el acceso de personas, equipos y vehículos a esta. Se deberá suspender toda actividad ajena a las operaciones con explosivos, en el sector comprometido</a:t>
            </a:r>
            <a:r>
              <a:rPr lang="es-CL" sz="2400" dirty="0" smtClean="0">
                <a:latin typeface="Times New Roman" pitchFamily="18" charset="0"/>
                <a:cs typeface="Times New Roman" pitchFamily="18" charset="0"/>
              </a:rPr>
              <a:t>.</a:t>
            </a:r>
            <a:r>
              <a:rPr lang="es-CL" sz="2400" b="1" dirty="0">
                <a:latin typeface="Times New Roman" pitchFamily="18" charset="0"/>
                <a:cs typeface="Times New Roman" pitchFamily="18" charset="0"/>
              </a:rPr>
              <a:t> </a:t>
            </a:r>
            <a:endParaRPr lang="es-CL" sz="2400" b="1" dirty="0" smtClean="0">
              <a:latin typeface="Times New Roman" pitchFamily="18" charset="0"/>
              <a:cs typeface="Times New Roman" pitchFamily="18" charset="0"/>
            </a:endParaRPr>
          </a:p>
          <a:p>
            <a:pPr marL="0" indent="0" algn="just">
              <a:buNone/>
            </a:pPr>
            <a:r>
              <a:rPr lang="es-CL" sz="2400" b="1" dirty="0" smtClean="0">
                <a:latin typeface="Times New Roman" pitchFamily="18" charset="0"/>
                <a:cs typeface="Times New Roman" pitchFamily="18" charset="0"/>
              </a:rPr>
              <a:t>Artículo 568:</a:t>
            </a:r>
            <a:r>
              <a:rPr lang="es-CL" sz="2400" b="1" dirty="0">
                <a:latin typeface="Times New Roman" pitchFamily="18" charset="0"/>
                <a:cs typeface="Times New Roman" pitchFamily="18" charset="0"/>
              </a:rPr>
              <a:t> </a:t>
            </a:r>
            <a:r>
              <a:rPr lang="es-CL" sz="2400" dirty="0" smtClean="0">
                <a:latin typeface="Times New Roman" pitchFamily="18" charset="0"/>
                <a:cs typeface="Times New Roman" pitchFamily="18" charset="0"/>
              </a:rPr>
              <a:t>Todas </a:t>
            </a:r>
            <a:r>
              <a:rPr lang="es-CL" sz="2400" dirty="0">
                <a:latin typeface="Times New Roman" pitchFamily="18" charset="0"/>
                <a:cs typeface="Times New Roman" pitchFamily="18" charset="0"/>
              </a:rPr>
              <a:t>las </a:t>
            </a:r>
            <a:r>
              <a:rPr lang="es-CL" sz="2400" dirty="0" smtClean="0">
                <a:latin typeface="Times New Roman" pitchFamily="18" charset="0"/>
                <a:cs typeface="Times New Roman" pitchFamily="18" charset="0"/>
              </a:rPr>
              <a:t>vías </a:t>
            </a:r>
            <a:r>
              <a:rPr lang="es-CL" sz="2400" dirty="0">
                <a:latin typeface="Times New Roman" pitchFamily="18" charset="0"/>
                <a:cs typeface="Times New Roman" pitchFamily="18" charset="0"/>
              </a:rPr>
              <a:t>de acceso a la zona amagada deben estar protegidas con loros vivos (personas</a:t>
            </a:r>
            <a:r>
              <a:rPr lang="es-CL" sz="2400" dirty="0" smtClean="0">
                <a:latin typeface="Times New Roman" pitchFamily="18" charset="0"/>
                <a:cs typeface="Times New Roman" pitchFamily="18" charset="0"/>
              </a:rPr>
              <a:t>), perfectamente </a:t>
            </a:r>
            <a:r>
              <a:rPr lang="es-CL" sz="2400" dirty="0">
                <a:latin typeface="Times New Roman" pitchFamily="18" charset="0"/>
                <a:cs typeface="Times New Roman" pitchFamily="18" charset="0"/>
              </a:rPr>
              <a:t>instruidos por el Supervisor. En casos debidamente justificados y reglamentados, </a:t>
            </a:r>
            <a:r>
              <a:rPr lang="es-CL" sz="2400" dirty="0" smtClean="0">
                <a:latin typeface="Times New Roman" pitchFamily="18" charset="0"/>
                <a:cs typeface="Times New Roman" pitchFamily="18" charset="0"/>
              </a:rPr>
              <a:t>se podrán </a:t>
            </a:r>
            <a:r>
              <a:rPr lang="es-CL" sz="2400" dirty="0">
                <a:latin typeface="Times New Roman" pitchFamily="18" charset="0"/>
                <a:cs typeface="Times New Roman" pitchFamily="18" charset="0"/>
              </a:rPr>
              <a:t>utilizar loros </a:t>
            </a:r>
            <a:r>
              <a:rPr lang="es-CL" sz="2400" dirty="0" smtClean="0">
                <a:latin typeface="Times New Roman" pitchFamily="18" charset="0"/>
                <a:cs typeface="Times New Roman" pitchFamily="18" charset="0"/>
              </a:rPr>
              <a:t>físicos </a:t>
            </a:r>
            <a:r>
              <a:rPr lang="es-CL" sz="2400" dirty="0">
                <a:latin typeface="Times New Roman" pitchFamily="18" charset="0"/>
                <a:cs typeface="Times New Roman" pitchFamily="18" charset="0"/>
              </a:rPr>
              <a:t>como “tapados”, barreras y letreros </a:t>
            </a:r>
            <a:r>
              <a:rPr lang="es-CL" sz="2400" dirty="0" smtClean="0">
                <a:latin typeface="Times New Roman" pitchFamily="18" charset="0"/>
                <a:cs typeface="Times New Roman" pitchFamily="18" charset="0"/>
              </a:rPr>
              <a:t>prohibitivos. Los </a:t>
            </a:r>
            <a:r>
              <a:rPr lang="es-CL" sz="2400" dirty="0">
                <a:latin typeface="Times New Roman" pitchFamily="18" charset="0"/>
                <a:cs typeface="Times New Roman" pitchFamily="18" charset="0"/>
              </a:rPr>
              <a:t>loros vivos deben ser colocados por el Supervisor, anotando su </a:t>
            </a:r>
            <a:r>
              <a:rPr lang="es-CL" sz="2400" dirty="0" smtClean="0">
                <a:latin typeface="Times New Roman" pitchFamily="18" charset="0"/>
                <a:cs typeface="Times New Roman" pitchFamily="18" charset="0"/>
              </a:rPr>
              <a:t>ubicación </a:t>
            </a:r>
            <a:r>
              <a:rPr lang="es-CL" sz="2400" dirty="0">
                <a:latin typeface="Times New Roman" pitchFamily="18" charset="0"/>
                <a:cs typeface="Times New Roman" pitchFamily="18" charset="0"/>
              </a:rPr>
              <a:t>y nombre. </a:t>
            </a:r>
            <a:r>
              <a:rPr lang="es-CL" sz="2400" dirty="0" smtClean="0">
                <a:latin typeface="Times New Roman" pitchFamily="18" charset="0"/>
                <a:cs typeface="Times New Roman" pitchFamily="18" charset="0"/>
              </a:rPr>
              <a:t>Cuando se </a:t>
            </a:r>
            <a:r>
              <a:rPr lang="es-CL" sz="2400" dirty="0">
                <a:latin typeface="Times New Roman" pitchFamily="18" charset="0"/>
                <a:cs typeface="Times New Roman" pitchFamily="18" charset="0"/>
              </a:rPr>
              <a:t>trate de una zona muy extensa, mas de un Supervisor puede colocar los loros que resguarden </a:t>
            </a:r>
            <a:r>
              <a:rPr lang="es-CL" sz="2400" dirty="0" smtClean="0">
                <a:latin typeface="Times New Roman" pitchFamily="18" charset="0"/>
                <a:cs typeface="Times New Roman" pitchFamily="18" charset="0"/>
              </a:rPr>
              <a:t>la zona</a:t>
            </a:r>
            <a:r>
              <a:rPr lang="es-CL" sz="2400" dirty="0">
                <a:latin typeface="Times New Roman" pitchFamily="18" charset="0"/>
                <a:cs typeface="Times New Roman" pitchFamily="18" charset="0"/>
              </a:rPr>
              <a:t>, pero cada uno de ellos debe reportar a un Supervisor general. Una vez efectuada la </a:t>
            </a:r>
            <a:r>
              <a:rPr lang="es-CL" sz="2400" dirty="0" smtClean="0">
                <a:latin typeface="Times New Roman" pitchFamily="18" charset="0"/>
                <a:cs typeface="Times New Roman" pitchFamily="18" charset="0"/>
              </a:rPr>
              <a:t>tronadura, el </a:t>
            </a:r>
            <a:r>
              <a:rPr lang="es-CL" sz="2400" dirty="0">
                <a:latin typeface="Times New Roman" pitchFamily="18" charset="0"/>
                <a:cs typeface="Times New Roman" pitchFamily="18" charset="0"/>
              </a:rPr>
              <a:t>mismo Supervisor que los coloco </a:t>
            </a:r>
            <a:r>
              <a:rPr lang="es-CL" sz="2400" dirty="0" smtClean="0">
                <a:latin typeface="Times New Roman" pitchFamily="18" charset="0"/>
                <a:cs typeface="Times New Roman" pitchFamily="18" charset="0"/>
              </a:rPr>
              <a:t>deberá </a:t>
            </a:r>
            <a:r>
              <a:rPr lang="es-CL" sz="2400" dirty="0">
                <a:latin typeface="Times New Roman" pitchFamily="18" charset="0"/>
                <a:cs typeface="Times New Roman" pitchFamily="18" charset="0"/>
              </a:rPr>
              <a:t>retirarlos.</a:t>
            </a:r>
          </a:p>
          <a:p>
            <a:pPr marL="0" indent="0" algn="just">
              <a:buNone/>
            </a:pPr>
            <a:r>
              <a:rPr lang="es-CL" sz="2400" b="1" dirty="0">
                <a:latin typeface="Times New Roman" pitchFamily="18" charset="0"/>
                <a:cs typeface="Times New Roman" pitchFamily="18" charset="0"/>
              </a:rPr>
              <a:t>Artículo </a:t>
            </a:r>
            <a:r>
              <a:rPr lang="es-CL" sz="2400" b="1" dirty="0" smtClean="0">
                <a:latin typeface="Times New Roman" pitchFamily="18" charset="0"/>
                <a:cs typeface="Times New Roman" pitchFamily="18" charset="0"/>
              </a:rPr>
              <a:t>569:</a:t>
            </a:r>
            <a:r>
              <a:rPr lang="es-CL" sz="2400" b="1" dirty="0">
                <a:latin typeface="Times New Roman" pitchFamily="18" charset="0"/>
                <a:cs typeface="Times New Roman" pitchFamily="18" charset="0"/>
              </a:rPr>
              <a:t> </a:t>
            </a:r>
            <a:r>
              <a:rPr lang="es-CL" sz="2400" dirty="0" smtClean="0">
                <a:latin typeface="Times New Roman" pitchFamily="18" charset="0"/>
                <a:cs typeface="Times New Roman" pitchFamily="18" charset="0"/>
              </a:rPr>
              <a:t>Las </a:t>
            </a:r>
            <a:r>
              <a:rPr lang="es-CL" sz="2400" dirty="0">
                <a:latin typeface="Times New Roman" pitchFamily="18" charset="0"/>
                <a:cs typeface="Times New Roman" pitchFamily="18" charset="0"/>
              </a:rPr>
              <a:t>tronaduras se avisaran por medio de procedimientos </a:t>
            </a:r>
            <a:r>
              <a:rPr lang="es-CL" sz="2400" dirty="0" smtClean="0">
                <a:latin typeface="Times New Roman" pitchFamily="18" charset="0"/>
                <a:cs typeface="Times New Roman" pitchFamily="18" charset="0"/>
              </a:rPr>
              <a:t>específicos, </a:t>
            </a:r>
            <a:r>
              <a:rPr lang="es-CL" sz="2400" dirty="0">
                <a:latin typeface="Times New Roman" pitchFamily="18" charset="0"/>
                <a:cs typeface="Times New Roman" pitchFamily="18" charset="0"/>
              </a:rPr>
              <a:t>que alerten a los </a:t>
            </a:r>
            <a:r>
              <a:rPr lang="es-CL" sz="2400" dirty="0" smtClean="0">
                <a:latin typeface="Times New Roman" pitchFamily="18" charset="0"/>
                <a:cs typeface="Times New Roman" pitchFamily="18" charset="0"/>
              </a:rPr>
              <a:t>trabajadores tanto </a:t>
            </a:r>
            <a:r>
              <a:rPr lang="es-CL" sz="2400" dirty="0">
                <a:latin typeface="Times New Roman" pitchFamily="18" charset="0"/>
                <a:cs typeface="Times New Roman" pitchFamily="18" charset="0"/>
              </a:rPr>
              <a:t>la </a:t>
            </a:r>
            <a:r>
              <a:rPr lang="es-CL" sz="2400" dirty="0" smtClean="0">
                <a:latin typeface="Times New Roman" pitchFamily="18" charset="0"/>
                <a:cs typeface="Times New Roman" pitchFamily="18" charset="0"/>
              </a:rPr>
              <a:t>iniciación </a:t>
            </a:r>
            <a:r>
              <a:rPr lang="es-CL" sz="2400" dirty="0">
                <a:latin typeface="Times New Roman" pitchFamily="18" charset="0"/>
                <a:cs typeface="Times New Roman" pitchFamily="18" charset="0"/>
              </a:rPr>
              <a:t>de los tiros como la </a:t>
            </a:r>
            <a:r>
              <a:rPr lang="es-CL" sz="2400" dirty="0" smtClean="0">
                <a:latin typeface="Times New Roman" pitchFamily="18" charset="0"/>
                <a:cs typeface="Times New Roman" pitchFamily="18" charset="0"/>
              </a:rPr>
              <a:t>cesación </a:t>
            </a:r>
            <a:r>
              <a:rPr lang="es-CL" sz="2400" dirty="0">
                <a:latin typeface="Times New Roman" pitchFamily="18" charset="0"/>
                <a:cs typeface="Times New Roman" pitchFamily="18" charset="0"/>
              </a:rPr>
              <a:t>del peligro. Todo lo anterior, debe estar indicado </a:t>
            </a:r>
            <a:r>
              <a:rPr lang="es-CL" sz="2400" dirty="0" smtClean="0">
                <a:latin typeface="Times New Roman" pitchFamily="18" charset="0"/>
                <a:cs typeface="Times New Roman" pitchFamily="18" charset="0"/>
              </a:rPr>
              <a:t>en el </a:t>
            </a:r>
            <a:r>
              <a:rPr lang="es-CL" sz="2400" dirty="0">
                <a:latin typeface="Times New Roman" pitchFamily="18" charset="0"/>
                <a:cs typeface="Times New Roman" pitchFamily="18" charset="0"/>
              </a:rPr>
              <a:t>procedimiento interno de tronaduras de la Empresa.</a:t>
            </a:r>
            <a:endParaRPr lang="es-CL" sz="2400" b="1" dirty="0">
              <a:latin typeface="Times New Roman" pitchFamily="18" charset="0"/>
              <a:cs typeface="Times New Roman" pitchFamily="18" charset="0"/>
            </a:endParaRPr>
          </a:p>
          <a:p>
            <a:pPr marL="0" indent="0">
              <a:buNone/>
            </a:pPr>
            <a:endParaRPr lang="es-CL" dirty="0"/>
          </a:p>
        </p:txBody>
      </p:sp>
    </p:spTree>
    <p:extLst>
      <p:ext uri="{BB962C8B-B14F-4D97-AF65-F5344CB8AC3E}">
        <p14:creationId xmlns:p14="http://schemas.microsoft.com/office/powerpoint/2010/main" val="165214153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132343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s-ES_tradnl" sz="4000" b="1" dirty="0" smtClean="0">
                <a:solidFill>
                  <a:schemeClr val="tx1"/>
                </a:solidFill>
                <a:latin typeface="Times New Roman" pitchFamily="18" charset="0"/>
                <a:cs typeface="Times New Roman" pitchFamily="18" charset="0"/>
              </a:rPr>
              <a:t>SIGNOS DE EXCESO </a:t>
            </a:r>
            <a:r>
              <a:rPr lang="es-ES_tradnl" sz="4000" dirty="0" smtClean="0">
                <a:solidFill>
                  <a:srgbClr val="FF0000"/>
                </a:solidFill>
                <a:latin typeface="Times New Roman" pitchFamily="18" charset="0"/>
                <a:cs typeface="Times New Roman" pitchFamily="18" charset="0"/>
              </a:rPr>
              <a:t>DE PRESIÓN DE AVANCE</a:t>
            </a:r>
            <a:endParaRPr lang="es-CL" sz="4000" dirty="0">
              <a:solidFill>
                <a:srgbClr val="FF0000"/>
              </a:solidFill>
              <a:latin typeface="Times New Roman" pitchFamily="18" charset="0"/>
              <a:cs typeface="Times New Roman" pitchFamily="18" charset="0"/>
            </a:endParaRPr>
          </a:p>
        </p:txBody>
      </p:sp>
      <p:sp>
        <p:nvSpPr>
          <p:cNvPr id="3" name="2 Rectángulo"/>
          <p:cNvSpPr/>
          <p:nvPr/>
        </p:nvSpPr>
        <p:spPr>
          <a:xfrm>
            <a:off x="0" y="1323439"/>
            <a:ext cx="4648200" cy="563231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buClr>
                <a:schemeClr val="tx1"/>
              </a:buClr>
              <a:buFont typeface="Wingdings" pitchFamily="2" charset="2"/>
              <a:buChar char="q"/>
            </a:pPr>
            <a:r>
              <a:rPr lang="es-ES_tradnl" sz="2800" b="1" dirty="0" smtClean="0">
                <a:latin typeface="Times New Roman" pitchFamily="18" charset="0"/>
                <a:cs typeface="Times New Roman" pitchFamily="18" charset="0"/>
              </a:rPr>
              <a:t>  </a:t>
            </a:r>
            <a:r>
              <a:rPr lang="es-ES_tradnl" sz="4000" dirty="0" smtClean="0">
                <a:latin typeface="Times New Roman" pitchFamily="18" charset="0"/>
                <a:cs typeface="Times New Roman" pitchFamily="18" charset="0"/>
              </a:rPr>
              <a:t>Se observa flexión en la barra</a:t>
            </a:r>
          </a:p>
          <a:p>
            <a:pPr>
              <a:buClr>
                <a:schemeClr val="tx1"/>
              </a:buClr>
              <a:buFont typeface="Wingdings" pitchFamily="2" charset="2"/>
              <a:buChar char="q"/>
            </a:pPr>
            <a:r>
              <a:rPr lang="es-ES_tradnl" sz="4000" dirty="0" smtClean="0">
                <a:latin typeface="Times New Roman" pitchFamily="18" charset="0"/>
                <a:cs typeface="Times New Roman" pitchFamily="18" charset="0"/>
              </a:rPr>
              <a:t>  Oscilación constante de manómetro de rotación</a:t>
            </a:r>
          </a:p>
          <a:p>
            <a:pPr>
              <a:buClr>
                <a:schemeClr val="tx1"/>
              </a:buClr>
              <a:buFont typeface="Wingdings" pitchFamily="2" charset="2"/>
              <a:buChar char="q"/>
            </a:pPr>
            <a:r>
              <a:rPr lang="es-ES_tradnl" sz="4000" dirty="0" smtClean="0">
                <a:latin typeface="Times New Roman" pitchFamily="18" charset="0"/>
                <a:cs typeface="Times New Roman" pitchFamily="18" charset="0"/>
              </a:rPr>
              <a:t>  Tironeo en movimiento de avance</a:t>
            </a:r>
          </a:p>
        </p:txBody>
      </p:sp>
      <p:pic>
        <p:nvPicPr>
          <p:cNvPr id="4" name="Picture 4"/>
          <p:cNvPicPr>
            <a:picLocks noChangeAspect="1" noChangeArrowheads="1"/>
          </p:cNvPicPr>
          <p:nvPr/>
        </p:nvPicPr>
        <p:blipFill>
          <a:blip r:embed="rId2" cstate="print"/>
          <a:srcRect/>
          <a:stretch>
            <a:fillRect/>
          </a:stretch>
        </p:blipFill>
        <p:spPr>
          <a:xfrm>
            <a:off x="4648200" y="1323439"/>
            <a:ext cx="4495800" cy="563231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25630972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108520" y="0"/>
            <a:ext cx="9252520" cy="6858000"/>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algn="ctr">
              <a:spcBef>
                <a:spcPct val="50000"/>
              </a:spcBef>
            </a:pPr>
            <a:r>
              <a:rPr lang="es-ES_tradnl" sz="6000" u="none" dirty="0">
                <a:solidFill>
                  <a:srgbClr val="FF0000"/>
                </a:solidFill>
                <a:latin typeface="Times New Roman" pitchFamily="18" charset="0"/>
                <a:cs typeface="Times New Roman" pitchFamily="18" charset="0"/>
              </a:rPr>
              <a:t>BARRIDO</a:t>
            </a:r>
          </a:p>
          <a:p>
            <a:pPr>
              <a:spcBef>
                <a:spcPct val="50000"/>
              </a:spcBef>
            </a:pPr>
            <a:endParaRPr lang="es-ES_tradnl" sz="2400" u="none" dirty="0" smtClean="0">
              <a:latin typeface="Times New Roman" pitchFamily="18" charset="0"/>
              <a:cs typeface="Times New Roman" pitchFamily="18" charset="0"/>
            </a:endParaRPr>
          </a:p>
          <a:p>
            <a:pPr>
              <a:spcBef>
                <a:spcPct val="50000"/>
              </a:spcBef>
            </a:pPr>
            <a:r>
              <a:rPr lang="es-ES_tradnl" sz="2400" u="none" dirty="0" smtClean="0">
                <a:latin typeface="Times New Roman" pitchFamily="18" charset="0"/>
                <a:cs typeface="Times New Roman" pitchFamily="18" charset="0"/>
              </a:rPr>
              <a:t>Puede </a:t>
            </a:r>
            <a:r>
              <a:rPr lang="es-ES_tradnl" sz="2400" u="none" dirty="0">
                <a:latin typeface="Times New Roman" pitchFamily="18" charset="0"/>
                <a:cs typeface="Times New Roman" pitchFamily="18" charset="0"/>
              </a:rPr>
              <a:t>ser por:</a:t>
            </a:r>
          </a:p>
          <a:p>
            <a:pPr>
              <a:spcBef>
                <a:spcPct val="50000"/>
              </a:spcBef>
              <a:buFont typeface="Wingdings" pitchFamily="2" charset="2"/>
              <a:buChar char="q"/>
            </a:pPr>
            <a:r>
              <a:rPr lang="es-ES_tradnl" sz="2400" u="none" dirty="0">
                <a:latin typeface="Times New Roman" pitchFamily="18" charset="0"/>
                <a:cs typeface="Times New Roman" pitchFamily="18" charset="0"/>
              </a:rPr>
              <a:t> Agua </a:t>
            </a:r>
          </a:p>
          <a:p>
            <a:pPr>
              <a:spcBef>
                <a:spcPct val="50000"/>
              </a:spcBef>
              <a:buFont typeface="Wingdings" pitchFamily="2" charset="2"/>
              <a:buChar char="q"/>
            </a:pPr>
            <a:r>
              <a:rPr lang="es-ES_tradnl" sz="2400" u="none" dirty="0">
                <a:latin typeface="Times New Roman" pitchFamily="18" charset="0"/>
                <a:cs typeface="Times New Roman" pitchFamily="18" charset="0"/>
              </a:rPr>
              <a:t> Aire </a:t>
            </a:r>
          </a:p>
          <a:p>
            <a:pPr>
              <a:spcBef>
                <a:spcPct val="50000"/>
              </a:spcBef>
              <a:buFont typeface="Wingdings" pitchFamily="2" charset="2"/>
              <a:buChar char="q"/>
            </a:pPr>
            <a:r>
              <a:rPr lang="es-ES_tradnl" sz="2400" u="none" dirty="0">
                <a:latin typeface="Times New Roman" pitchFamily="18" charset="0"/>
                <a:cs typeface="Times New Roman" pitchFamily="18" charset="0"/>
              </a:rPr>
              <a:t> Mixto ( </a:t>
            </a:r>
            <a:r>
              <a:rPr lang="es-ES_tradnl" sz="2400" u="none" dirty="0" smtClean="0">
                <a:latin typeface="Times New Roman" pitchFamily="18" charset="0"/>
                <a:cs typeface="Times New Roman" pitchFamily="18" charset="0"/>
              </a:rPr>
              <a:t>Semi - húmedo </a:t>
            </a:r>
            <a:r>
              <a:rPr lang="es-ES_tradnl" sz="2400" u="none" dirty="0">
                <a:latin typeface="Times New Roman" pitchFamily="18" charset="0"/>
                <a:cs typeface="Times New Roman" pitchFamily="18" charset="0"/>
              </a:rPr>
              <a:t>)</a:t>
            </a:r>
          </a:p>
          <a:p>
            <a:pPr>
              <a:spcBef>
                <a:spcPct val="50000"/>
              </a:spcBef>
            </a:pPr>
            <a:r>
              <a:rPr lang="es-ES_tradnl" sz="2400" u="none" dirty="0" smtClean="0">
                <a:latin typeface="Times New Roman" pitchFamily="18" charset="0"/>
                <a:cs typeface="Times New Roman" pitchFamily="18" charset="0"/>
              </a:rPr>
              <a:t>La </a:t>
            </a:r>
            <a:r>
              <a:rPr lang="es-ES_tradnl" sz="2400" u="none" dirty="0">
                <a:latin typeface="Times New Roman" pitchFamily="18" charset="0"/>
                <a:cs typeface="Times New Roman" pitchFamily="18" charset="0"/>
              </a:rPr>
              <a:t>función del barrido consiste en :</a:t>
            </a:r>
          </a:p>
          <a:p>
            <a:pPr>
              <a:spcBef>
                <a:spcPct val="50000"/>
              </a:spcBef>
              <a:buFont typeface="Wingdings" pitchFamily="2" charset="2"/>
              <a:buChar char="q"/>
            </a:pPr>
            <a:r>
              <a:rPr lang="es-ES_tradnl" sz="2400" u="none" dirty="0">
                <a:latin typeface="Times New Roman" pitchFamily="18" charset="0"/>
                <a:cs typeface="Times New Roman" pitchFamily="18" charset="0"/>
              </a:rPr>
              <a:t> Mantener limpio el fondo de la perforación y evacuar el detritus a través del espacio anular.</a:t>
            </a:r>
          </a:p>
          <a:p>
            <a:pPr>
              <a:spcBef>
                <a:spcPct val="50000"/>
              </a:spcBef>
              <a:buFont typeface="Wingdings" pitchFamily="2" charset="2"/>
              <a:buChar char="q"/>
            </a:pPr>
            <a:r>
              <a:rPr lang="es-ES_tradnl" sz="2400" u="none" dirty="0">
                <a:latin typeface="Times New Roman" pitchFamily="18" charset="0"/>
                <a:cs typeface="Times New Roman" pitchFamily="18" charset="0"/>
              </a:rPr>
              <a:t> Refrigerar el tren de Aceros para que éste mantenga una temperatura entre 50 ºC y 70 ºC.</a:t>
            </a:r>
          </a:p>
          <a:p>
            <a:pPr>
              <a:spcBef>
                <a:spcPct val="50000"/>
              </a:spcBef>
            </a:pPr>
            <a:endParaRPr lang="es-ES" sz="1800" u="none" dirty="0"/>
          </a:p>
        </p:txBody>
      </p:sp>
      <p:cxnSp>
        <p:nvCxnSpPr>
          <p:cNvPr id="3" name="2 Conector recto"/>
          <p:cNvCxnSpPr/>
          <p:nvPr/>
        </p:nvCxnSpPr>
        <p:spPr>
          <a:xfrm>
            <a:off x="-108520" y="1124744"/>
            <a:ext cx="925252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9852396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0" y="760141"/>
            <a:ext cx="9143999" cy="3820987"/>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3" name="2 Rectángulo"/>
          <p:cNvSpPr/>
          <p:nvPr/>
        </p:nvSpPr>
        <p:spPr>
          <a:xfrm>
            <a:off x="0" y="4581128"/>
            <a:ext cx="9144000" cy="246221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spcBef>
                <a:spcPct val="50000"/>
              </a:spcBef>
              <a:buFont typeface="Wingdings" pitchFamily="2" charset="2"/>
              <a:buChar char="q"/>
            </a:pPr>
            <a:r>
              <a:rPr lang="es-ES_tradnl" sz="2000" dirty="0" smtClean="0">
                <a:latin typeface="Times New Roman" pitchFamily="18" charset="0"/>
                <a:cs typeface="Times New Roman" pitchFamily="18" charset="0"/>
              </a:rPr>
              <a:t> </a:t>
            </a:r>
            <a:r>
              <a:rPr lang="es-ES_tradnl" sz="2800" dirty="0" smtClean="0">
                <a:latin typeface="Times New Roman" pitchFamily="18" charset="0"/>
                <a:cs typeface="Times New Roman" pitchFamily="18" charset="0"/>
              </a:rPr>
              <a:t>En Jumbos Tamrock con barrido por agua, ésta se ocupa también para enfriar el aceite hidráulico.</a:t>
            </a:r>
          </a:p>
          <a:p>
            <a:pPr>
              <a:spcBef>
                <a:spcPct val="50000"/>
              </a:spcBef>
              <a:buFont typeface="Wingdings" pitchFamily="2" charset="2"/>
              <a:buChar char="q"/>
            </a:pPr>
            <a:r>
              <a:rPr lang="es-ES_tradnl" sz="2800" dirty="0" smtClean="0">
                <a:latin typeface="Times New Roman" pitchFamily="18" charset="0"/>
                <a:cs typeface="Times New Roman" pitchFamily="18" charset="0"/>
              </a:rPr>
              <a:t> Un barrido correcto requiere de un buen volumen de aire o agua a una presión que fluctúa entre los 8 y 15 bar, en Jumbos Tamrock.</a:t>
            </a:r>
            <a:endParaRPr lang="es-ES" sz="2800" dirty="0">
              <a:latin typeface="Times New Roman" pitchFamily="18" charset="0"/>
              <a:cs typeface="Times New Roman" pitchFamily="18" charset="0"/>
            </a:endParaRPr>
          </a:p>
        </p:txBody>
      </p:sp>
      <p:sp>
        <p:nvSpPr>
          <p:cNvPr id="6" name="5 CuadroTexto"/>
          <p:cNvSpPr txBox="1"/>
          <p:nvPr/>
        </p:nvSpPr>
        <p:spPr>
          <a:xfrm>
            <a:off x="0" y="0"/>
            <a:ext cx="9144000"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L" sz="4400" dirty="0" smtClean="0">
                <a:solidFill>
                  <a:srgbClr val="FF0000"/>
                </a:solidFill>
                <a:latin typeface="Times New Roman" pitchFamily="18" charset="0"/>
                <a:cs typeface="Times New Roman" pitchFamily="18" charset="0"/>
              </a:rPr>
              <a:t>BARRIDO</a:t>
            </a:r>
            <a:endParaRPr lang="es-CL" sz="4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8332931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33547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spcBef>
                <a:spcPct val="50000"/>
              </a:spcBef>
            </a:pPr>
            <a:r>
              <a:rPr lang="es-ES_tradnl" sz="3200" dirty="0" smtClean="0">
                <a:solidFill>
                  <a:srgbClr val="FF0000"/>
                </a:solidFill>
                <a:latin typeface="Times New Roman" pitchFamily="18" charset="0"/>
                <a:cs typeface="Times New Roman" pitchFamily="18" charset="0"/>
              </a:rPr>
              <a:t>FALLAS POR</a:t>
            </a:r>
            <a:r>
              <a:rPr lang="es-ES_tradnl" sz="3200" dirty="0" smtClean="0">
                <a:solidFill>
                  <a:schemeClr val="tx1"/>
                </a:solidFill>
                <a:latin typeface="Times New Roman" pitchFamily="18" charset="0"/>
                <a:cs typeface="Times New Roman" pitchFamily="18" charset="0"/>
              </a:rPr>
              <a:t> </a:t>
            </a:r>
            <a:r>
              <a:rPr lang="es-ES_tradnl" sz="3200" b="1" dirty="0" smtClean="0">
                <a:solidFill>
                  <a:schemeClr val="tx1"/>
                </a:solidFill>
                <a:latin typeface="Times New Roman" pitchFamily="18" charset="0"/>
                <a:cs typeface="Times New Roman" pitchFamily="18" charset="0"/>
              </a:rPr>
              <a:t>BAJA </a:t>
            </a:r>
            <a:r>
              <a:rPr lang="es-ES_tradnl" sz="3200" b="1" dirty="0" smtClean="0">
                <a:solidFill>
                  <a:srgbClr val="FF0000"/>
                </a:solidFill>
                <a:latin typeface="Times New Roman" pitchFamily="18" charset="0"/>
                <a:cs typeface="Times New Roman" pitchFamily="18" charset="0"/>
              </a:rPr>
              <a:t>PRESIÓN </a:t>
            </a:r>
            <a:r>
              <a:rPr lang="es-ES_tradnl" sz="3200" dirty="0" smtClean="0">
                <a:solidFill>
                  <a:srgbClr val="FF0000"/>
                </a:solidFill>
                <a:latin typeface="Times New Roman" pitchFamily="18" charset="0"/>
                <a:cs typeface="Times New Roman" pitchFamily="18" charset="0"/>
              </a:rPr>
              <a:t>DE AGUA</a:t>
            </a:r>
          </a:p>
          <a:p>
            <a:pPr marL="342900" indent="-342900">
              <a:spcBef>
                <a:spcPct val="50000"/>
              </a:spcBef>
              <a:buFont typeface="Wingdings" pitchFamily="2" charset="2"/>
              <a:buChar char="q"/>
            </a:pPr>
            <a:r>
              <a:rPr lang="es-ES_tradnl" sz="2400" dirty="0" smtClean="0">
                <a:latin typeface="Times New Roman" pitchFamily="18" charset="0"/>
                <a:cs typeface="Times New Roman" pitchFamily="18" charset="0"/>
              </a:rPr>
              <a:t>Taponeo del BIT</a:t>
            </a:r>
          </a:p>
          <a:p>
            <a:pPr>
              <a:spcBef>
                <a:spcPct val="50000"/>
              </a:spcBef>
              <a:buFont typeface="Wingdings" pitchFamily="2" charset="2"/>
              <a:buChar char="q"/>
            </a:pPr>
            <a:r>
              <a:rPr lang="es-ES_tradnl" sz="2400" dirty="0" smtClean="0">
                <a:latin typeface="Times New Roman" pitchFamily="18" charset="0"/>
                <a:cs typeface="Times New Roman" pitchFamily="18" charset="0"/>
              </a:rPr>
              <a:t> Taponeo de la Barra</a:t>
            </a:r>
          </a:p>
          <a:p>
            <a:pPr>
              <a:spcBef>
                <a:spcPct val="50000"/>
              </a:spcBef>
              <a:buFont typeface="Wingdings" pitchFamily="2" charset="2"/>
              <a:buChar char="q"/>
            </a:pPr>
            <a:r>
              <a:rPr lang="es-ES_tradnl" sz="2400" dirty="0" smtClean="0">
                <a:latin typeface="Times New Roman" pitchFamily="18" charset="0"/>
                <a:cs typeface="Times New Roman" pitchFamily="18" charset="0"/>
              </a:rPr>
              <a:t> Atascamiento tren de Aceros</a:t>
            </a:r>
          </a:p>
          <a:p>
            <a:pPr>
              <a:spcBef>
                <a:spcPct val="50000"/>
              </a:spcBef>
              <a:buFont typeface="Wingdings" pitchFamily="2" charset="2"/>
              <a:buChar char="q"/>
            </a:pPr>
            <a:r>
              <a:rPr lang="es-ES_tradnl" sz="2400" dirty="0" smtClean="0">
                <a:latin typeface="Times New Roman" pitchFamily="18" charset="0"/>
                <a:cs typeface="Times New Roman" pitchFamily="18" charset="0"/>
              </a:rPr>
              <a:t> Exceso de temperatura en tren de Aceros</a:t>
            </a:r>
          </a:p>
          <a:p>
            <a:pPr>
              <a:spcBef>
                <a:spcPct val="50000"/>
              </a:spcBef>
              <a:buFont typeface="Wingdings" pitchFamily="2" charset="2"/>
              <a:buChar char="q"/>
            </a:pPr>
            <a:r>
              <a:rPr lang="es-ES_tradnl" sz="2400" dirty="0" smtClean="0">
                <a:latin typeface="Times New Roman" pitchFamily="18" charset="0"/>
                <a:cs typeface="Times New Roman" pitchFamily="18" charset="0"/>
              </a:rPr>
              <a:t> Daño en los sellos de barrido por exceso de  temperatura en el  culatín</a:t>
            </a:r>
            <a:endParaRPr lang="es-ES_tradnl" sz="2400" dirty="0">
              <a:latin typeface="Times New Roman" pitchFamily="18" charset="0"/>
              <a:cs typeface="Times New Roman" pitchFamily="18" charset="0"/>
            </a:endParaRPr>
          </a:p>
        </p:txBody>
      </p:sp>
      <p:sp>
        <p:nvSpPr>
          <p:cNvPr id="11" name="10 Rectángulo"/>
          <p:cNvSpPr/>
          <p:nvPr/>
        </p:nvSpPr>
        <p:spPr>
          <a:xfrm>
            <a:off x="0" y="3354766"/>
            <a:ext cx="9144000" cy="36009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spcBef>
                <a:spcPct val="50000"/>
              </a:spcBef>
            </a:pPr>
            <a:r>
              <a:rPr lang="es-ES_tradnl" sz="3200" dirty="0" smtClean="0">
                <a:solidFill>
                  <a:srgbClr val="FF0000"/>
                </a:solidFill>
                <a:latin typeface="Times New Roman" pitchFamily="18" charset="0"/>
                <a:cs typeface="Times New Roman" pitchFamily="18" charset="0"/>
              </a:rPr>
              <a:t>FALLAS POR </a:t>
            </a:r>
            <a:r>
              <a:rPr lang="es-ES_tradnl" sz="3200" b="1" dirty="0" smtClean="0">
                <a:solidFill>
                  <a:schemeClr val="tx1"/>
                </a:solidFill>
                <a:latin typeface="Times New Roman" pitchFamily="18" charset="0"/>
                <a:cs typeface="Times New Roman" pitchFamily="18" charset="0"/>
              </a:rPr>
              <a:t>BAJO</a:t>
            </a:r>
            <a:r>
              <a:rPr lang="es-ES_tradnl" sz="3200" b="1" dirty="0" smtClean="0">
                <a:solidFill>
                  <a:srgbClr val="FF0000"/>
                </a:solidFill>
                <a:latin typeface="Times New Roman" pitchFamily="18" charset="0"/>
                <a:cs typeface="Times New Roman" pitchFamily="18" charset="0"/>
              </a:rPr>
              <a:t> CAUDAL </a:t>
            </a:r>
            <a:r>
              <a:rPr lang="es-ES_tradnl" sz="3200" dirty="0" smtClean="0">
                <a:solidFill>
                  <a:srgbClr val="FF0000"/>
                </a:solidFill>
                <a:latin typeface="Times New Roman" pitchFamily="18" charset="0"/>
                <a:cs typeface="Times New Roman" pitchFamily="18" charset="0"/>
              </a:rPr>
              <a:t>DE AGUA</a:t>
            </a:r>
          </a:p>
          <a:p>
            <a:pPr>
              <a:spcBef>
                <a:spcPct val="50000"/>
              </a:spcBef>
              <a:buFont typeface="Wingdings" pitchFamily="2" charset="2"/>
              <a:buChar char="q"/>
            </a:pPr>
            <a:r>
              <a:rPr lang="es-ES_tradnl" dirty="0" smtClean="0">
                <a:latin typeface="Times New Roman" pitchFamily="18" charset="0"/>
                <a:cs typeface="Times New Roman" pitchFamily="18" charset="0"/>
              </a:rPr>
              <a:t> </a:t>
            </a:r>
            <a:r>
              <a:rPr lang="es-ES_tradnl" sz="2800" dirty="0" smtClean="0">
                <a:latin typeface="Times New Roman" pitchFamily="18" charset="0"/>
                <a:cs typeface="Times New Roman" pitchFamily="18" charset="0"/>
              </a:rPr>
              <a:t>Filtro de Malla tapado en entrada de bomba</a:t>
            </a:r>
          </a:p>
          <a:p>
            <a:pPr>
              <a:spcBef>
                <a:spcPct val="50000"/>
              </a:spcBef>
              <a:buFont typeface="Wingdings" pitchFamily="2" charset="2"/>
              <a:buChar char="q"/>
            </a:pPr>
            <a:r>
              <a:rPr lang="es-ES_tradnl" sz="2800" dirty="0" smtClean="0">
                <a:latin typeface="Times New Roman" pitchFamily="18" charset="0"/>
                <a:cs typeface="Times New Roman" pitchFamily="18" charset="0"/>
              </a:rPr>
              <a:t> Manguera de alimentación de agua del Jumbo  demasiado pequeña</a:t>
            </a:r>
          </a:p>
          <a:p>
            <a:pPr>
              <a:spcBef>
                <a:spcPct val="50000"/>
              </a:spcBef>
              <a:buFont typeface="Wingdings" pitchFamily="2" charset="2"/>
              <a:buChar char="q"/>
            </a:pPr>
            <a:r>
              <a:rPr lang="es-ES_tradnl" sz="2800" dirty="0" smtClean="0">
                <a:latin typeface="Times New Roman" pitchFamily="18" charset="0"/>
                <a:cs typeface="Times New Roman" pitchFamily="18" charset="0"/>
              </a:rPr>
              <a:t> Bomba de agua defectuosa</a:t>
            </a:r>
          </a:p>
          <a:p>
            <a:pPr>
              <a:spcBef>
                <a:spcPct val="50000"/>
              </a:spcBef>
              <a:buFont typeface="Wingdings" pitchFamily="2" charset="2"/>
              <a:buChar char="q"/>
            </a:pPr>
            <a:r>
              <a:rPr lang="es-ES_tradnl" sz="2800" dirty="0" smtClean="0">
                <a:latin typeface="Times New Roman" pitchFamily="18" charset="0"/>
                <a:cs typeface="Times New Roman" pitchFamily="18" charset="0"/>
              </a:rPr>
              <a:t> Sellos de barrido defectuosos</a:t>
            </a:r>
            <a:endParaRPr lang="es-ES_tradnl" sz="2800" dirty="0">
              <a:latin typeface="Times New Roman" pitchFamily="18" charset="0"/>
              <a:cs typeface="Times New Roman" pitchFamily="18" charset="0"/>
            </a:endParaRPr>
          </a:p>
        </p:txBody>
      </p:sp>
    </p:spTree>
    <p:extLst>
      <p:ext uri="{BB962C8B-B14F-4D97-AF65-F5344CB8AC3E}">
        <p14:creationId xmlns:p14="http://schemas.microsoft.com/office/powerpoint/2010/main" val="307403117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769441"/>
            <a:ext cx="9144000" cy="197746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S_tradnl" sz="2450" dirty="0" smtClean="0">
                <a:effectLst>
                  <a:outerShdw blurRad="38100" dist="38100" dir="2700000" algn="tl">
                    <a:srgbClr val="000000">
                      <a:alpha val="43137"/>
                    </a:srgbClr>
                  </a:outerShdw>
                </a:effectLst>
                <a:latin typeface="Times New Roman" pitchFamily="18" charset="0"/>
                <a:cs typeface="Times New Roman" pitchFamily="18" charset="0"/>
              </a:rPr>
              <a:t>En un equipo mecanizado el operador es quien determina los parámetros de perforación como:  presiones, RPM, direcciones de los tiros</a:t>
            </a:r>
          </a:p>
          <a:p>
            <a:r>
              <a:rPr lang="es-ES_tradnl" sz="2450" dirty="0" smtClean="0">
                <a:effectLst>
                  <a:outerShdw blurRad="38100" dist="38100" dir="2700000" algn="tl">
                    <a:srgbClr val="000000">
                      <a:alpha val="43137"/>
                    </a:srgbClr>
                  </a:outerShdw>
                </a:effectLst>
                <a:latin typeface="Times New Roman" pitchFamily="18" charset="0"/>
                <a:cs typeface="Times New Roman" pitchFamily="18" charset="0"/>
              </a:rPr>
              <a:t>Pero también incurre en operaciones incorrectas:</a:t>
            </a:r>
          </a:p>
          <a:p>
            <a:endParaRPr lang="es-ES_tradnl" sz="2450" dirty="0" smtClean="0"/>
          </a:p>
        </p:txBody>
      </p:sp>
      <p:sp>
        <p:nvSpPr>
          <p:cNvPr id="3" name="2 Rectángulo"/>
          <p:cNvSpPr/>
          <p:nvPr/>
        </p:nvSpPr>
        <p:spPr>
          <a:xfrm>
            <a:off x="0" y="0"/>
            <a:ext cx="9144000" cy="76944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_tradnl" sz="4400" dirty="0" smtClean="0">
                <a:solidFill>
                  <a:srgbClr val="FF0000"/>
                </a:solidFill>
                <a:latin typeface="Times New Roman" pitchFamily="18" charset="0"/>
                <a:cs typeface="Times New Roman" pitchFamily="18" charset="0"/>
              </a:rPr>
              <a:t>PRÁCTICAS DE OPERACIÓN</a:t>
            </a:r>
            <a:endParaRPr lang="es-CL" sz="4400" dirty="0">
              <a:solidFill>
                <a:srgbClr val="FF0000"/>
              </a:solidFill>
              <a:latin typeface="Times New Roman" pitchFamily="18" charset="0"/>
              <a:cs typeface="Times New Roman" pitchFamily="18" charset="0"/>
            </a:endParaRPr>
          </a:p>
        </p:txBody>
      </p:sp>
      <p:sp>
        <p:nvSpPr>
          <p:cNvPr id="5" name="4 Rectángulo"/>
          <p:cNvSpPr/>
          <p:nvPr/>
        </p:nvSpPr>
        <p:spPr>
          <a:xfrm>
            <a:off x="0" y="2393504"/>
            <a:ext cx="4644008" cy="446720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S_tradnl" sz="3200" dirty="0" smtClean="0">
                <a:latin typeface="Times New Roman" pitchFamily="18" charset="0"/>
                <a:cs typeface="Times New Roman" pitchFamily="18" charset="0"/>
              </a:rPr>
              <a:t>Empate incorrecto</a:t>
            </a:r>
          </a:p>
          <a:p>
            <a:pPr>
              <a:buFont typeface="Wingdings" pitchFamily="2" charset="2"/>
              <a:buNone/>
            </a:pPr>
            <a:endParaRPr lang="es-ES_tradnl" sz="3200" dirty="0" smtClean="0">
              <a:latin typeface="Times New Roman" pitchFamily="18" charset="0"/>
              <a:cs typeface="Times New Roman" pitchFamily="18" charset="0"/>
            </a:endParaRPr>
          </a:p>
          <a:p>
            <a:pPr>
              <a:buClr>
                <a:schemeClr val="tx1"/>
              </a:buClr>
              <a:buFont typeface="Wingdings" pitchFamily="2" charset="2"/>
              <a:buChar char="q"/>
            </a:pPr>
            <a:r>
              <a:rPr lang="es-ES_tradnl" sz="3200" dirty="0" smtClean="0">
                <a:latin typeface="Times New Roman" pitchFamily="18" charset="0"/>
                <a:cs typeface="Times New Roman" pitchFamily="18" charset="0"/>
              </a:rPr>
              <a:t>  No apoyar la viga contra el cerro</a:t>
            </a:r>
          </a:p>
          <a:p>
            <a:pPr>
              <a:buClr>
                <a:schemeClr val="tx1"/>
              </a:buClr>
              <a:buFont typeface="Wingdings" pitchFamily="2" charset="2"/>
              <a:buChar char="q"/>
            </a:pPr>
            <a:r>
              <a:rPr lang="es-ES_tradnl" sz="3200" dirty="0" smtClean="0">
                <a:latin typeface="Times New Roman" pitchFamily="18" charset="0"/>
                <a:cs typeface="Times New Roman" pitchFamily="18" charset="0"/>
              </a:rPr>
              <a:t>  Orientar la viga al momento del empate</a:t>
            </a:r>
          </a:p>
          <a:p>
            <a:pPr>
              <a:buClr>
                <a:schemeClr val="tx1"/>
              </a:buClr>
              <a:buFont typeface="Wingdings" pitchFamily="2" charset="2"/>
              <a:buChar char="q"/>
            </a:pPr>
            <a:r>
              <a:rPr lang="es-ES_tradnl" sz="3200" dirty="0" smtClean="0">
                <a:latin typeface="Times New Roman" pitchFamily="18" charset="0"/>
                <a:cs typeface="Times New Roman" pitchFamily="18" charset="0"/>
              </a:rPr>
              <a:t>  Empatar con máxima potencia (Videos)</a:t>
            </a:r>
          </a:p>
          <a:p>
            <a:pPr>
              <a:buClr>
                <a:schemeClr val="tx1"/>
              </a:buClr>
              <a:buFont typeface="Wingdings" pitchFamily="2" charset="2"/>
              <a:buNone/>
            </a:pPr>
            <a:endParaRPr lang="es-ES" dirty="0" smtClean="0"/>
          </a:p>
        </p:txBody>
      </p:sp>
      <p:pic>
        <p:nvPicPr>
          <p:cNvPr id="6" name="Picture 4"/>
          <p:cNvPicPr>
            <a:picLocks noChangeAspect="1" noChangeArrowheads="1"/>
          </p:cNvPicPr>
          <p:nvPr/>
        </p:nvPicPr>
        <p:blipFill>
          <a:blip r:embed="rId2" cstate="print"/>
          <a:srcRect/>
          <a:stretch>
            <a:fillRect/>
          </a:stretch>
        </p:blipFill>
        <p:spPr>
          <a:xfrm>
            <a:off x="4644008" y="2393504"/>
            <a:ext cx="4499992" cy="4464496"/>
          </a:xfrm>
          <a:prstGeom prst="rect">
            <a:avLst/>
          </a:prstGeom>
        </p:spPr>
        <p:style>
          <a:lnRef idx="2">
            <a:schemeClr val="accent1"/>
          </a:lnRef>
          <a:fillRef idx="1">
            <a:schemeClr val="lt1"/>
          </a:fillRef>
          <a:effectRef idx="0">
            <a:schemeClr val="accent1"/>
          </a:effectRef>
          <a:fontRef idx="minor">
            <a:schemeClr val="dk1"/>
          </a:fontRef>
        </p:style>
      </p:pic>
      <p:sp>
        <p:nvSpPr>
          <p:cNvPr id="7" name="6 CuadroTexto"/>
          <p:cNvSpPr txBox="1"/>
          <p:nvPr/>
        </p:nvSpPr>
        <p:spPr>
          <a:xfrm>
            <a:off x="6732241" y="3717032"/>
            <a:ext cx="1512168"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CL" dirty="0" smtClean="0"/>
              <a:t>INCORRECTO</a:t>
            </a:r>
            <a:endParaRPr lang="es-CL" dirty="0"/>
          </a:p>
        </p:txBody>
      </p:sp>
      <p:cxnSp>
        <p:nvCxnSpPr>
          <p:cNvPr id="9" name="8 Conector recto de flecha"/>
          <p:cNvCxnSpPr>
            <a:stCxn id="7" idx="0"/>
          </p:cNvCxnSpPr>
          <p:nvPr/>
        </p:nvCxnSpPr>
        <p:spPr>
          <a:xfrm flipH="1" flipV="1">
            <a:off x="6804248" y="2708920"/>
            <a:ext cx="684077" cy="100811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0" name="9 CuadroTexto"/>
          <p:cNvSpPr txBox="1"/>
          <p:nvPr/>
        </p:nvSpPr>
        <p:spPr>
          <a:xfrm>
            <a:off x="6804249" y="6093296"/>
            <a:ext cx="1224136"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CL" dirty="0" smtClean="0"/>
              <a:t>CORRECTO</a:t>
            </a:r>
            <a:endParaRPr lang="es-CL" dirty="0"/>
          </a:p>
        </p:txBody>
      </p:sp>
      <p:cxnSp>
        <p:nvCxnSpPr>
          <p:cNvPr id="12" name="11 Conector recto de flecha"/>
          <p:cNvCxnSpPr>
            <a:stCxn id="10" idx="0"/>
          </p:cNvCxnSpPr>
          <p:nvPr/>
        </p:nvCxnSpPr>
        <p:spPr>
          <a:xfrm flipH="1" flipV="1">
            <a:off x="6732240" y="5229200"/>
            <a:ext cx="684077" cy="86409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4535739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1417638"/>
          </a:xfrm>
        </p:spPr>
        <p:style>
          <a:lnRef idx="2">
            <a:schemeClr val="dk1"/>
          </a:lnRef>
          <a:fillRef idx="1">
            <a:schemeClr val="lt1"/>
          </a:fillRef>
          <a:effectRef idx="0">
            <a:schemeClr val="dk1"/>
          </a:effectRef>
          <a:fontRef idx="minor">
            <a:schemeClr val="dk1"/>
          </a:fontRef>
        </p:style>
        <p:txBody>
          <a:bodyPr>
            <a:normAutofit/>
          </a:bodyPr>
          <a:lstStyle/>
          <a:p>
            <a:r>
              <a:rPr lang="es-CL" sz="3200" dirty="0" smtClean="0">
                <a:solidFill>
                  <a:srgbClr val="FF0000"/>
                </a:solidFill>
                <a:latin typeface="Times New Roman" pitchFamily="18" charset="0"/>
                <a:cs typeface="Times New Roman" pitchFamily="18" charset="0"/>
              </a:rPr>
              <a:t>DESARROLLOS MINEROS. </a:t>
            </a:r>
            <a:r>
              <a:rPr lang="es-CL" sz="2800" dirty="0" smtClean="0">
                <a:solidFill>
                  <a:srgbClr val="FF0000"/>
                </a:solidFill>
                <a:latin typeface="Times New Roman" pitchFamily="18" charset="0"/>
                <a:cs typeface="Times New Roman" pitchFamily="18" charset="0"/>
              </a:rPr>
              <a:t>Partes constituyentes de un Túnel.</a:t>
            </a:r>
            <a:endParaRPr lang="es-CL" sz="2800"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0" y="1412776"/>
            <a:ext cx="9144000" cy="5445224"/>
          </a:xfrm>
        </p:spPr>
        <p:style>
          <a:lnRef idx="2">
            <a:schemeClr val="dk1"/>
          </a:lnRef>
          <a:fillRef idx="1">
            <a:schemeClr val="lt1"/>
          </a:fillRef>
          <a:effectRef idx="0">
            <a:schemeClr val="dk1"/>
          </a:effectRef>
          <a:fontRef idx="minor">
            <a:schemeClr val="dk1"/>
          </a:fontRef>
        </p:style>
        <p:txBody>
          <a:bodyPr/>
          <a:lstStyle/>
          <a:p>
            <a:pPr>
              <a:buNone/>
            </a:pPr>
            <a:endParaRPr lang="es-CL" dirty="0" smtClean="0"/>
          </a:p>
          <a:p>
            <a:endParaRPr lang="es-CL" dirty="0"/>
          </a:p>
        </p:txBody>
      </p:sp>
      <p:sp>
        <p:nvSpPr>
          <p:cNvPr id="4" name="3 Retraso"/>
          <p:cNvSpPr/>
          <p:nvPr/>
        </p:nvSpPr>
        <p:spPr>
          <a:xfrm rot="16200000">
            <a:off x="2771800" y="2708920"/>
            <a:ext cx="3240360" cy="3384376"/>
          </a:xfrm>
          <a:prstGeom prst="flowChartDelay">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CL" dirty="0"/>
          </a:p>
        </p:txBody>
      </p:sp>
      <p:cxnSp>
        <p:nvCxnSpPr>
          <p:cNvPr id="8" name="7 Conector recto"/>
          <p:cNvCxnSpPr>
            <a:stCxn id="4" idx="3"/>
            <a:endCxn id="4" idx="1"/>
          </p:cNvCxnSpPr>
          <p:nvPr/>
        </p:nvCxnSpPr>
        <p:spPr>
          <a:xfrm>
            <a:off x="4391980" y="2780928"/>
            <a:ext cx="0" cy="3240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9 Conector recto"/>
          <p:cNvCxnSpPr>
            <a:stCxn id="4" idx="0"/>
            <a:endCxn id="4" idx="2"/>
          </p:cNvCxnSpPr>
          <p:nvPr/>
        </p:nvCxnSpPr>
        <p:spPr>
          <a:xfrm>
            <a:off x="2699792" y="4401108"/>
            <a:ext cx="3384376"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11 CuadroTexto"/>
          <p:cNvSpPr txBox="1"/>
          <p:nvPr/>
        </p:nvSpPr>
        <p:spPr>
          <a:xfrm>
            <a:off x="6732241" y="4293096"/>
            <a:ext cx="1656183" cy="193899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CL" sz="2000" dirty="0" smtClean="0"/>
              <a:t>GRADIENTE Indica la pendiente de la labor sea esta positiva o negativa</a:t>
            </a:r>
            <a:endParaRPr lang="es-CL" sz="2000" dirty="0"/>
          </a:p>
        </p:txBody>
      </p:sp>
      <p:sp>
        <p:nvSpPr>
          <p:cNvPr id="13" name="12 CuadroTexto"/>
          <p:cNvSpPr txBox="1"/>
          <p:nvPr/>
        </p:nvSpPr>
        <p:spPr>
          <a:xfrm>
            <a:off x="683568" y="1700809"/>
            <a:ext cx="2664296" cy="132343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CL" sz="2000" dirty="0" smtClean="0"/>
              <a:t>LINEA DE CENTRO =Esta Línea de Centro, indica la dirección que lleva la labor</a:t>
            </a:r>
            <a:endParaRPr lang="es-CL" sz="2000" dirty="0"/>
          </a:p>
        </p:txBody>
      </p:sp>
      <p:cxnSp>
        <p:nvCxnSpPr>
          <p:cNvPr id="39" name="38 Conector recto de flecha"/>
          <p:cNvCxnSpPr/>
          <p:nvPr/>
        </p:nvCxnSpPr>
        <p:spPr>
          <a:xfrm>
            <a:off x="1475656" y="2708920"/>
            <a:ext cx="2952328" cy="864096"/>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42" name="41 CuadroTexto"/>
          <p:cNvSpPr txBox="1"/>
          <p:nvPr/>
        </p:nvSpPr>
        <p:spPr>
          <a:xfrm>
            <a:off x="539552" y="3789040"/>
            <a:ext cx="1296144" cy="175432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CL" dirty="0" smtClean="0"/>
              <a:t>Sección del túnel o galería, se indica el Alto y el Ancho</a:t>
            </a:r>
            <a:endParaRPr lang="es-CL" dirty="0"/>
          </a:p>
        </p:txBody>
      </p:sp>
      <p:sp>
        <p:nvSpPr>
          <p:cNvPr id="43" name="42 CuadroTexto"/>
          <p:cNvSpPr txBox="1"/>
          <p:nvPr/>
        </p:nvSpPr>
        <p:spPr>
          <a:xfrm>
            <a:off x="4499992" y="1988840"/>
            <a:ext cx="1080120" cy="369332"/>
          </a:xfrm>
          <a:prstGeom prst="rect">
            <a:avLst/>
          </a:prstGeom>
          <a:noFill/>
        </p:spPr>
        <p:txBody>
          <a:bodyPr wrap="square" rtlCol="0">
            <a:spAutoFit/>
          </a:bodyPr>
          <a:lstStyle/>
          <a:p>
            <a:r>
              <a:rPr lang="es-CL" dirty="0" smtClean="0"/>
              <a:t>TECHO</a:t>
            </a:r>
            <a:endParaRPr lang="es-CL" dirty="0"/>
          </a:p>
        </p:txBody>
      </p:sp>
      <p:cxnSp>
        <p:nvCxnSpPr>
          <p:cNvPr id="45" name="44 Conector recto de flecha"/>
          <p:cNvCxnSpPr/>
          <p:nvPr/>
        </p:nvCxnSpPr>
        <p:spPr>
          <a:xfrm flipH="1">
            <a:off x="4211960" y="2276872"/>
            <a:ext cx="576064" cy="504056"/>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49" name="48 CuadroTexto"/>
          <p:cNvSpPr txBox="1"/>
          <p:nvPr/>
        </p:nvSpPr>
        <p:spPr>
          <a:xfrm>
            <a:off x="4139952" y="6093296"/>
            <a:ext cx="976819" cy="369332"/>
          </a:xfrm>
          <a:prstGeom prst="rect">
            <a:avLst/>
          </a:prstGeom>
          <a:noFill/>
        </p:spPr>
        <p:txBody>
          <a:bodyPr wrap="square" rtlCol="0">
            <a:spAutoFit/>
          </a:bodyPr>
          <a:lstStyle/>
          <a:p>
            <a:r>
              <a:rPr lang="es-CL" dirty="0" smtClean="0"/>
              <a:t>PISO</a:t>
            </a:r>
            <a:endParaRPr lang="es-CL" dirty="0"/>
          </a:p>
        </p:txBody>
      </p:sp>
      <p:cxnSp>
        <p:nvCxnSpPr>
          <p:cNvPr id="53" name="52 Conector recto de flecha"/>
          <p:cNvCxnSpPr/>
          <p:nvPr/>
        </p:nvCxnSpPr>
        <p:spPr>
          <a:xfrm flipV="1">
            <a:off x="4716016" y="6021288"/>
            <a:ext cx="648072" cy="288032"/>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60" name="59 Conector recto de flecha"/>
          <p:cNvCxnSpPr>
            <a:stCxn id="12" idx="1"/>
          </p:cNvCxnSpPr>
          <p:nvPr/>
        </p:nvCxnSpPr>
        <p:spPr>
          <a:xfrm flipH="1" flipV="1">
            <a:off x="5004048" y="4437112"/>
            <a:ext cx="1728193" cy="82548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61" name="60 CuadroTexto"/>
          <p:cNvSpPr txBox="1"/>
          <p:nvPr/>
        </p:nvSpPr>
        <p:spPr>
          <a:xfrm>
            <a:off x="6084168" y="1772816"/>
            <a:ext cx="1656184" cy="175432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CL" dirty="0" smtClean="0"/>
              <a:t>SPRIG LINE: Intersección línea de cajas con el arco de las coronas (techo)</a:t>
            </a:r>
            <a:endParaRPr lang="es-CL" dirty="0"/>
          </a:p>
        </p:txBody>
      </p:sp>
      <p:cxnSp>
        <p:nvCxnSpPr>
          <p:cNvPr id="63" name="62 Conector recto de flecha"/>
          <p:cNvCxnSpPr/>
          <p:nvPr/>
        </p:nvCxnSpPr>
        <p:spPr>
          <a:xfrm flipH="1">
            <a:off x="6012160" y="1988840"/>
            <a:ext cx="72008" cy="180020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764704"/>
          </a:xfrm>
        </p:spPr>
        <p:style>
          <a:lnRef idx="2">
            <a:schemeClr val="dk1"/>
          </a:lnRef>
          <a:fillRef idx="1">
            <a:schemeClr val="lt1"/>
          </a:fillRef>
          <a:effectRef idx="0">
            <a:schemeClr val="dk1"/>
          </a:effectRef>
          <a:fontRef idx="minor">
            <a:schemeClr val="dk1"/>
          </a:fontRef>
        </p:style>
        <p:txBody>
          <a:bodyPr>
            <a:normAutofit fontScale="90000"/>
          </a:bodyPr>
          <a:lstStyle/>
          <a:p>
            <a:r>
              <a:rPr lang="es-CL" sz="2800" dirty="0" smtClean="0">
                <a:solidFill>
                  <a:srgbClr val="FF0000"/>
                </a:solidFill>
                <a:latin typeface="Times New Roman" pitchFamily="18" charset="0"/>
                <a:cs typeface="Times New Roman" pitchFamily="18" charset="0"/>
              </a:rPr>
              <a:t>REFERENCIAS TOPOGRAFICAS, MARCACION DE TUNELES/GALERIAS.</a:t>
            </a:r>
            <a:endParaRPr lang="es-CL" sz="2800"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0" y="764704"/>
            <a:ext cx="9144000" cy="6093296"/>
          </a:xfrm>
        </p:spPr>
        <p:style>
          <a:lnRef idx="2">
            <a:schemeClr val="dk1"/>
          </a:lnRef>
          <a:fillRef idx="1">
            <a:schemeClr val="lt1"/>
          </a:fillRef>
          <a:effectRef idx="0">
            <a:schemeClr val="dk1"/>
          </a:effectRef>
          <a:fontRef idx="minor">
            <a:schemeClr val="dk1"/>
          </a:fontRef>
        </p:style>
        <p:txBody>
          <a:bodyPr>
            <a:normAutofit fontScale="25000" lnSpcReduction="20000"/>
          </a:bodyPr>
          <a:lstStyle/>
          <a:p>
            <a:pPr algn="just">
              <a:buNone/>
            </a:pPr>
            <a:r>
              <a:rPr lang="es-CL" sz="2400" dirty="0" smtClean="0">
                <a:latin typeface="Times New Roman" pitchFamily="18" charset="0"/>
                <a:cs typeface="Times New Roman" pitchFamily="18" charset="0"/>
              </a:rPr>
              <a:t>     </a:t>
            </a:r>
          </a:p>
          <a:p>
            <a:pPr algn="just">
              <a:buNone/>
            </a:pPr>
            <a:r>
              <a:rPr lang="es-CL" sz="6000" dirty="0" smtClean="0">
                <a:latin typeface="Times New Roman" pitchFamily="18" charset="0"/>
                <a:cs typeface="Times New Roman" pitchFamily="18" charset="0"/>
              </a:rPr>
              <a:t>      </a:t>
            </a:r>
            <a:r>
              <a:rPr lang="es-CL" sz="9600" dirty="0" smtClean="0">
                <a:latin typeface="Times New Roman" pitchFamily="18" charset="0"/>
                <a:cs typeface="Times New Roman" pitchFamily="18" charset="0"/>
              </a:rPr>
              <a:t>Para realizar las marcación de las referencias topográficas de un túnel, galería o cualquier labor minera se necesita el apoyo de Topografía, quienes materializaran las referencia a través de tarugos, y estas son:</a:t>
            </a:r>
          </a:p>
          <a:p>
            <a:pPr algn="just">
              <a:buNone/>
            </a:pPr>
            <a:r>
              <a:rPr lang="es-CL" sz="9600" dirty="0">
                <a:solidFill>
                  <a:schemeClr val="tx1"/>
                </a:solidFill>
                <a:latin typeface="Times New Roman" pitchFamily="18" charset="0"/>
                <a:cs typeface="Times New Roman" pitchFamily="18" charset="0"/>
              </a:rPr>
              <a:t> </a:t>
            </a:r>
            <a:r>
              <a:rPr lang="es-CL" sz="9600" dirty="0" smtClean="0">
                <a:solidFill>
                  <a:schemeClr val="tx1"/>
                </a:solidFill>
                <a:latin typeface="Times New Roman" pitchFamily="18" charset="0"/>
                <a:cs typeface="Times New Roman" pitchFamily="18" charset="0"/>
              </a:rPr>
              <a:t> </a:t>
            </a:r>
            <a:r>
              <a:rPr lang="es-CL" sz="9600" b="1" dirty="0" smtClean="0">
                <a:solidFill>
                  <a:schemeClr val="tx1"/>
                </a:solidFill>
                <a:latin typeface="Times New Roman" pitchFamily="18" charset="0"/>
                <a:cs typeface="Times New Roman" pitchFamily="18" charset="0"/>
              </a:rPr>
              <a:t>- </a:t>
            </a:r>
            <a:r>
              <a:rPr lang="es-CL" sz="9600" dirty="0" smtClean="0">
                <a:solidFill>
                  <a:schemeClr val="tx1"/>
                </a:solidFill>
                <a:latin typeface="Times New Roman" pitchFamily="18" charset="0"/>
                <a:cs typeface="Times New Roman" pitchFamily="18" charset="0"/>
              </a:rPr>
              <a:t>Línea de Centro.</a:t>
            </a:r>
          </a:p>
          <a:p>
            <a:pPr algn="just">
              <a:buNone/>
            </a:pPr>
            <a:r>
              <a:rPr lang="es-CL" sz="9600" dirty="0" smtClean="0">
                <a:solidFill>
                  <a:schemeClr val="tx1"/>
                </a:solidFill>
                <a:latin typeface="Times New Roman" pitchFamily="18" charset="0"/>
                <a:cs typeface="Times New Roman" pitchFamily="18" charset="0"/>
              </a:rPr>
              <a:t>  - Gradiente.</a:t>
            </a:r>
          </a:p>
          <a:p>
            <a:pPr algn="just">
              <a:buNone/>
            </a:pPr>
            <a:r>
              <a:rPr lang="es-CL" sz="9600" dirty="0" smtClean="0">
                <a:solidFill>
                  <a:schemeClr val="tx1"/>
                </a:solidFill>
                <a:latin typeface="Times New Roman" pitchFamily="18" charset="0"/>
                <a:cs typeface="Times New Roman" pitchFamily="18" charset="0"/>
              </a:rPr>
              <a:t>  - Spring Line. </a:t>
            </a:r>
          </a:p>
          <a:p>
            <a:pPr algn="just">
              <a:buNone/>
            </a:pPr>
            <a:r>
              <a:rPr lang="es-CL" sz="9600" dirty="0" smtClean="0">
                <a:latin typeface="Times New Roman" pitchFamily="18" charset="0"/>
                <a:cs typeface="Times New Roman" pitchFamily="18" charset="0"/>
              </a:rPr>
              <a:t>  </a:t>
            </a:r>
            <a:r>
              <a:rPr lang="es-CL" sz="9600" dirty="0" smtClean="0">
                <a:solidFill>
                  <a:srgbClr val="FF0000"/>
                </a:solidFill>
                <a:latin typeface="Times New Roman" pitchFamily="18" charset="0"/>
                <a:cs typeface="Times New Roman" pitchFamily="18" charset="0"/>
              </a:rPr>
              <a:t> 1. </a:t>
            </a:r>
            <a:r>
              <a:rPr lang="es-ES" sz="9600" i="1" u="sng" dirty="0" smtClean="0">
                <a:solidFill>
                  <a:srgbClr val="FF0000"/>
                </a:solidFill>
                <a:latin typeface="Times New Roman" pitchFamily="18" charset="0"/>
                <a:cs typeface="Times New Roman" pitchFamily="18" charset="0"/>
              </a:rPr>
              <a:t>Línea de Centro</a:t>
            </a:r>
            <a:r>
              <a:rPr lang="es-ES" sz="9600" i="1" dirty="0" smtClean="0">
                <a:solidFill>
                  <a:srgbClr val="FF0000"/>
                </a:solidFill>
                <a:latin typeface="Times New Roman" pitchFamily="18" charset="0"/>
                <a:cs typeface="Times New Roman" pitchFamily="18" charset="0"/>
              </a:rPr>
              <a:t>: </a:t>
            </a:r>
            <a:r>
              <a:rPr lang="es-ES" sz="9600" dirty="0" smtClean="0">
                <a:latin typeface="Times New Roman" pitchFamily="18" charset="0"/>
                <a:cs typeface="Times New Roman" pitchFamily="18" charset="0"/>
              </a:rPr>
              <a:t>La línea de centro es la que nos dará la dirección del túnel. Para realizar la marcación  de la línea de centro en la frente de avance se debe contar con las referencias topográficas, dichas referencias el topógrafo las materializa en terreno, las cuales van en el techo del túnel. (Tres referencia)</a:t>
            </a:r>
            <a:r>
              <a:rPr lang="es-ES" sz="2800" b="1" dirty="0">
                <a:latin typeface="Times New Roman" pitchFamily="18" charset="0"/>
                <a:cs typeface="Times New Roman" pitchFamily="18" charset="0"/>
              </a:rPr>
              <a:t> </a:t>
            </a:r>
            <a:endParaRPr lang="es-ES" sz="2800" b="1" dirty="0" smtClean="0">
              <a:latin typeface="Times New Roman" pitchFamily="18" charset="0"/>
              <a:cs typeface="Times New Roman" pitchFamily="18" charset="0"/>
            </a:endParaRPr>
          </a:p>
          <a:p>
            <a:pPr algn="just">
              <a:buNone/>
            </a:pPr>
            <a:r>
              <a:rPr lang="es-ES" sz="9600" dirty="0">
                <a:solidFill>
                  <a:srgbClr val="FF0000"/>
                </a:solidFill>
                <a:latin typeface="Times New Roman" pitchFamily="18" charset="0"/>
                <a:cs typeface="Times New Roman" pitchFamily="18" charset="0"/>
              </a:rPr>
              <a:t> </a:t>
            </a:r>
            <a:r>
              <a:rPr lang="es-ES" sz="9600" dirty="0" smtClean="0">
                <a:solidFill>
                  <a:srgbClr val="FF0000"/>
                </a:solidFill>
                <a:latin typeface="Times New Roman" pitchFamily="18" charset="0"/>
                <a:cs typeface="Times New Roman" pitchFamily="18" charset="0"/>
              </a:rPr>
              <a:t>  2. </a:t>
            </a:r>
            <a:r>
              <a:rPr lang="es-ES" sz="9600" i="1" u="sng" dirty="0" smtClean="0">
                <a:solidFill>
                  <a:srgbClr val="FF0000"/>
                </a:solidFill>
                <a:latin typeface="Times New Roman" pitchFamily="18" charset="0"/>
                <a:cs typeface="Times New Roman" pitchFamily="18" charset="0"/>
              </a:rPr>
              <a:t>Gradiente</a:t>
            </a:r>
            <a:r>
              <a:rPr lang="es-ES" sz="9600" i="1" dirty="0">
                <a:solidFill>
                  <a:srgbClr val="FF0000"/>
                </a:solidFill>
                <a:latin typeface="Times New Roman" pitchFamily="18" charset="0"/>
                <a:cs typeface="Times New Roman" pitchFamily="18" charset="0"/>
              </a:rPr>
              <a:t>: </a:t>
            </a:r>
            <a:r>
              <a:rPr lang="es-ES" sz="9600" dirty="0">
                <a:latin typeface="Times New Roman" pitchFamily="18" charset="0"/>
                <a:cs typeface="Times New Roman" pitchFamily="18" charset="0"/>
              </a:rPr>
              <a:t>La línea de gradiente de un túnel o de cualquier obra minera subterránea es la que nos va dar la </a:t>
            </a:r>
            <a:r>
              <a:rPr lang="es-ES" sz="9600" dirty="0" smtClean="0">
                <a:latin typeface="Times New Roman" pitchFamily="18" charset="0"/>
                <a:cs typeface="Times New Roman" pitchFamily="18" charset="0"/>
              </a:rPr>
              <a:t>horizontalidad </a:t>
            </a:r>
            <a:r>
              <a:rPr lang="es-ES" sz="9600" dirty="0">
                <a:latin typeface="Times New Roman" pitchFamily="18" charset="0"/>
                <a:cs typeface="Times New Roman" pitchFamily="18" charset="0"/>
              </a:rPr>
              <a:t>del túnel, galería u otros  la cual puede ser horizontal, con pendiente negativa o positiva, estas referencias  van colocadas en las cajas (a ambos lados) de la obra minera a desarrollar, y se deben instalar tres pares de referencias.</a:t>
            </a:r>
            <a:r>
              <a:rPr lang="es-ES" sz="9600" dirty="0" smtClean="0">
                <a:latin typeface="Times New Roman" pitchFamily="18" charset="0"/>
                <a:cs typeface="Times New Roman" pitchFamily="18" charset="0"/>
              </a:rPr>
              <a:t>.</a:t>
            </a:r>
          </a:p>
          <a:p>
            <a:pPr algn="just">
              <a:buNone/>
            </a:pPr>
            <a:endParaRPr lang="es-CL" sz="9600" dirty="0" smtClean="0">
              <a:latin typeface="Times New Roman" pitchFamily="18" charset="0"/>
              <a:cs typeface="Times New Roman" pitchFamily="18" charset="0"/>
            </a:endParaRPr>
          </a:p>
          <a:p>
            <a:pPr algn="just">
              <a:buNone/>
            </a:pPr>
            <a:r>
              <a:rPr lang="es-ES" sz="6000" dirty="0" smtClean="0">
                <a:latin typeface="Times New Roman" pitchFamily="18" charset="0"/>
                <a:cs typeface="Times New Roman" pitchFamily="18" charset="0"/>
              </a:rPr>
              <a:t> </a:t>
            </a:r>
            <a:endParaRPr lang="es-CL" sz="60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descr="C:\Users\Victor\Pictures\gradient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4649649" cy="3356991"/>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0" y="0"/>
            <a:ext cx="1475656" cy="369332"/>
          </a:xfrm>
          <a:prstGeom prst="rect">
            <a:avLst/>
          </a:prstGeom>
          <a:noFill/>
        </p:spPr>
        <p:txBody>
          <a:bodyPr wrap="square" rtlCol="0">
            <a:spAutoFit/>
          </a:bodyPr>
          <a:lstStyle/>
          <a:p>
            <a:r>
              <a:rPr lang="es-CL" b="1" dirty="0" smtClean="0">
                <a:solidFill>
                  <a:schemeClr val="bg1"/>
                </a:solidFill>
              </a:rPr>
              <a:t>Gradiente</a:t>
            </a:r>
            <a:endParaRPr lang="es-CL" b="1" dirty="0">
              <a:solidFill>
                <a:schemeClr val="bg1"/>
              </a:solidFill>
            </a:endParaRPr>
          </a:p>
        </p:txBody>
      </p:sp>
      <p:pic>
        <p:nvPicPr>
          <p:cNvPr id="252932" name="Picture 4" descr="C:\Users\Victor\Pictures\TOPOGRAF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
            <a:ext cx="4499992" cy="3356992"/>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4860032" y="0"/>
            <a:ext cx="1512168" cy="369332"/>
          </a:xfrm>
          <a:prstGeom prst="rect">
            <a:avLst/>
          </a:prstGeom>
          <a:noFill/>
        </p:spPr>
        <p:txBody>
          <a:bodyPr wrap="square" rtlCol="0">
            <a:spAutoFit/>
          </a:bodyPr>
          <a:lstStyle/>
          <a:p>
            <a:r>
              <a:rPr lang="es-CL" b="1" dirty="0" smtClean="0">
                <a:solidFill>
                  <a:schemeClr val="bg1"/>
                </a:solidFill>
              </a:rPr>
              <a:t>Topografía</a:t>
            </a:r>
            <a:endParaRPr lang="es-CL" b="1" dirty="0">
              <a:solidFill>
                <a:schemeClr val="bg1"/>
              </a:solidFill>
            </a:endParaRPr>
          </a:p>
        </p:txBody>
      </p:sp>
    </p:spTree>
    <p:extLst>
      <p:ext uri="{BB962C8B-B14F-4D97-AF65-F5344CB8AC3E}">
        <p14:creationId xmlns:p14="http://schemas.microsoft.com/office/powerpoint/2010/main" val="83662836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algn="just">
              <a:buNone/>
            </a:pPr>
            <a:r>
              <a:rPr lang="es-ES" sz="2400" dirty="0" smtClean="0">
                <a:solidFill>
                  <a:srgbClr val="FF0000"/>
                </a:solidFill>
                <a:latin typeface="Times New Roman" pitchFamily="18" charset="0"/>
                <a:cs typeface="Times New Roman" pitchFamily="18" charset="0"/>
              </a:rPr>
              <a:t>3</a:t>
            </a:r>
            <a:r>
              <a:rPr lang="es-ES" sz="2500" dirty="0" smtClean="0">
                <a:solidFill>
                  <a:srgbClr val="FF0000"/>
                </a:solidFill>
                <a:latin typeface="Times New Roman" pitchFamily="18" charset="0"/>
                <a:cs typeface="Times New Roman" pitchFamily="18" charset="0"/>
              </a:rPr>
              <a:t>. </a:t>
            </a:r>
            <a:r>
              <a:rPr lang="es-ES" sz="2500" i="1" u="sng" dirty="0" smtClean="0">
                <a:solidFill>
                  <a:srgbClr val="FF0000"/>
                </a:solidFill>
                <a:latin typeface="Times New Roman" pitchFamily="18" charset="0"/>
                <a:cs typeface="Times New Roman" pitchFamily="18" charset="0"/>
              </a:rPr>
              <a:t>Spring Line</a:t>
            </a:r>
            <a:r>
              <a:rPr lang="es-ES" sz="2500" dirty="0" smtClean="0">
                <a:solidFill>
                  <a:srgbClr val="FF0000"/>
                </a:solidFill>
                <a:latin typeface="Times New Roman" pitchFamily="18" charset="0"/>
                <a:cs typeface="Times New Roman" pitchFamily="18" charset="0"/>
              </a:rPr>
              <a:t>: </a:t>
            </a:r>
            <a:r>
              <a:rPr lang="es-ES" sz="2500" dirty="0" smtClean="0">
                <a:latin typeface="Times New Roman" pitchFamily="18" charset="0"/>
                <a:cs typeface="Times New Roman" pitchFamily="18" charset="0"/>
              </a:rPr>
              <a:t>Es la intersección de la parte curva del techo con las cajas del túnel,  galería, socavón, u otros.</a:t>
            </a:r>
          </a:p>
          <a:p>
            <a:pPr algn="just"/>
            <a:r>
              <a:rPr lang="es-CL" sz="2500" b="1" dirty="0" smtClean="0">
                <a:effectLst>
                  <a:outerShdw blurRad="38100" dist="38100" dir="2700000" algn="tl">
                    <a:srgbClr val="000000">
                      <a:alpha val="43137"/>
                    </a:srgbClr>
                  </a:outerShdw>
                </a:effectLst>
                <a:latin typeface="Times New Roman" pitchFamily="18" charset="0"/>
                <a:cs typeface="Times New Roman" pitchFamily="18" charset="0"/>
              </a:rPr>
              <a:t>DEFINICIONES IMPORTANTES.</a:t>
            </a:r>
            <a:r>
              <a:rPr lang="es-ES" sz="25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endParaRPr lang="es-ES" sz="25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algn="just"/>
            <a:r>
              <a:rPr lang="es-ES" sz="2500" i="1" u="sng" dirty="0" smtClean="0">
                <a:solidFill>
                  <a:srgbClr val="FF0000"/>
                </a:solidFill>
                <a:latin typeface="Times New Roman" pitchFamily="18" charset="0"/>
                <a:cs typeface="Times New Roman" pitchFamily="18" charset="0"/>
              </a:rPr>
              <a:t>Cuele </a:t>
            </a:r>
            <a:r>
              <a:rPr lang="es-ES" sz="2500" i="1" u="sng" dirty="0">
                <a:solidFill>
                  <a:srgbClr val="FF0000"/>
                </a:solidFill>
                <a:latin typeface="Times New Roman" pitchFamily="18" charset="0"/>
                <a:cs typeface="Times New Roman" pitchFamily="18" charset="0"/>
              </a:rPr>
              <a:t>o Corte</a:t>
            </a:r>
            <a:r>
              <a:rPr lang="es-ES" sz="2500" dirty="0">
                <a:solidFill>
                  <a:srgbClr val="FF0000"/>
                </a:solidFill>
                <a:latin typeface="Times New Roman" pitchFamily="18" charset="0"/>
                <a:cs typeface="Times New Roman" pitchFamily="18" charset="0"/>
              </a:rPr>
              <a:t>:</a:t>
            </a:r>
            <a:r>
              <a:rPr lang="es-CL" sz="2500" dirty="0">
                <a:solidFill>
                  <a:srgbClr val="FF0000"/>
                </a:solidFill>
                <a:latin typeface="Times New Roman" pitchFamily="18" charset="0"/>
                <a:cs typeface="Times New Roman" pitchFamily="18" charset="0"/>
              </a:rPr>
              <a:t> </a:t>
            </a:r>
            <a:r>
              <a:rPr lang="es-ES" sz="2500" dirty="0">
                <a:latin typeface="Times New Roman" pitchFamily="18" charset="0"/>
                <a:cs typeface="Times New Roman" pitchFamily="18" charset="0"/>
              </a:rPr>
              <a:t>Es la abertura que se forma primero en un frente, mediante algunos barrenos, perforaciones que ocupan generalmente la parte central del diagrama de perforación, que tienen una disposición especial y son los que hacen explosión primero, el objeto de hacerse en primer lugar  el corte, es formar una cara libre.</a:t>
            </a:r>
          </a:p>
          <a:p>
            <a:pPr algn="just"/>
            <a:r>
              <a:rPr lang="es-ES" sz="2500" i="1" u="sng" dirty="0">
                <a:solidFill>
                  <a:srgbClr val="FF0000"/>
                </a:solidFill>
                <a:latin typeface="Times New Roman" pitchFamily="18" charset="0"/>
                <a:cs typeface="Times New Roman" pitchFamily="18" charset="0"/>
              </a:rPr>
              <a:t>Cara </a:t>
            </a:r>
            <a:r>
              <a:rPr lang="es-ES" sz="2500" i="1" u="sng" dirty="0" smtClean="0">
                <a:solidFill>
                  <a:srgbClr val="FF0000"/>
                </a:solidFill>
                <a:latin typeface="Times New Roman" pitchFamily="18" charset="0"/>
                <a:cs typeface="Times New Roman" pitchFamily="18" charset="0"/>
              </a:rPr>
              <a:t>libre</a:t>
            </a:r>
            <a:r>
              <a:rPr lang="es-ES" sz="2500" i="1" dirty="0" smtClean="0">
                <a:solidFill>
                  <a:srgbClr val="FF0000"/>
                </a:solidFill>
                <a:latin typeface="Times New Roman" pitchFamily="18" charset="0"/>
                <a:cs typeface="Times New Roman" pitchFamily="18" charset="0"/>
              </a:rPr>
              <a:t>: </a:t>
            </a:r>
            <a:r>
              <a:rPr lang="es-MX" sz="2500" dirty="0">
                <a:latin typeface="Times New Roman" pitchFamily="18" charset="0"/>
                <a:cs typeface="Times New Roman" pitchFamily="18" charset="0"/>
              </a:rPr>
              <a:t>Es el lugar hacia el cual se desplaza el material cuando es disparado, por acción del explosivo. La cara libre en un/una frente es una sola por ello la función del corte o cuele es abrir otra cara libre, o sea el hueco que forma el corte luego del disparo es otra cara libre</a:t>
            </a:r>
            <a:r>
              <a:rPr lang="es-ES" sz="2500" dirty="0">
                <a:latin typeface="Times New Roman" pitchFamily="18" charset="0"/>
                <a:cs typeface="Times New Roman" pitchFamily="18" charset="0"/>
              </a:rPr>
              <a:t> a fin de que la  acción  del resto de las perforaciones  del  diagrama sea sobre mas de una cara libre, con lo que se conseguirá una gran economía en el numero de barrenos perforados  y en la cantidad de explosivos. </a:t>
            </a:r>
            <a:endParaRPr lang="es-CL" sz="2500" dirty="0">
              <a:latin typeface="Times New Roman" pitchFamily="18" charset="0"/>
              <a:cs typeface="Times New Roman" pitchFamily="18" charset="0"/>
            </a:endParaRPr>
          </a:p>
          <a:p>
            <a:pPr marL="0" indent="0">
              <a:buNone/>
            </a:pPr>
            <a:endParaRPr lang="es-CL" sz="2500" b="1" dirty="0" smtClean="0">
              <a:latin typeface="Times New Roman" pitchFamily="18" charset="0"/>
              <a:cs typeface="Times New Roman" pitchFamily="18" charset="0"/>
            </a:endParaRPr>
          </a:p>
          <a:p>
            <a:pPr marL="0" indent="0">
              <a:buNone/>
            </a:pPr>
            <a:endParaRPr lang="es-CL" sz="25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fontScale="92500"/>
          </a:bodyPr>
          <a:lstStyle/>
          <a:p>
            <a:pPr algn="just"/>
            <a:r>
              <a:rPr lang="es-CL" i="1" u="sng" dirty="0">
                <a:solidFill>
                  <a:srgbClr val="FF0000"/>
                </a:solidFill>
                <a:latin typeface="Times New Roman" pitchFamily="18" charset="0"/>
                <a:cs typeface="Times New Roman" pitchFamily="18" charset="0"/>
              </a:rPr>
              <a:t>Rainuras(Cuele</a:t>
            </a:r>
            <a:r>
              <a:rPr lang="es-CL" i="1" u="sng" dirty="0" smtClean="0">
                <a:solidFill>
                  <a:srgbClr val="FF0000"/>
                </a:solidFill>
                <a:latin typeface="Times New Roman" pitchFamily="18" charset="0"/>
                <a:cs typeface="Times New Roman" pitchFamily="18" charset="0"/>
              </a:rPr>
              <a:t>)</a:t>
            </a:r>
            <a:r>
              <a:rPr lang="es-CL" dirty="0" smtClean="0">
                <a:solidFill>
                  <a:srgbClr val="FF0000"/>
                </a:solidFill>
                <a:latin typeface="Times New Roman" pitchFamily="18" charset="0"/>
                <a:cs typeface="Times New Roman" pitchFamily="18" charset="0"/>
              </a:rPr>
              <a:t>: </a:t>
            </a:r>
            <a:r>
              <a:rPr lang="es-CL" dirty="0">
                <a:latin typeface="Times New Roman" pitchFamily="18" charset="0"/>
                <a:cs typeface="Times New Roman" pitchFamily="18" charset="0"/>
              </a:rPr>
              <a:t>Conjunto de tiros del diámetro del diagrama de perforación de tiros, y de tiros huecos que son de mayor diámetro que los tiros normales del diagrama de perforación  normalmente 3” </a:t>
            </a:r>
          </a:p>
          <a:p>
            <a:pPr algn="just">
              <a:buNone/>
            </a:pPr>
            <a:r>
              <a:rPr lang="es-CL" dirty="0">
                <a:latin typeface="Times New Roman" pitchFamily="18" charset="0"/>
                <a:cs typeface="Times New Roman" pitchFamily="18" charset="0"/>
              </a:rPr>
              <a:t>     3 1/2” y 4” de Ø, que permiten en su profundidad, crear la cara libre necesaria para que el resto de los tiros puedan ir saliendo (secuencia de disparo). El diseño de la rainura define con relativa importancia el éxito o fracaso del disparo, ya que en este caso no existe cara libre a diferencia de las tronadura a cielo abierto.</a:t>
            </a:r>
          </a:p>
          <a:p>
            <a:pPr algn="just"/>
            <a:r>
              <a:rPr lang="es-CL" i="1" u="sng" dirty="0">
                <a:solidFill>
                  <a:srgbClr val="FF0000"/>
                </a:solidFill>
                <a:latin typeface="Times New Roman" pitchFamily="18" charset="0"/>
                <a:cs typeface="Times New Roman" pitchFamily="18" charset="0"/>
              </a:rPr>
              <a:t>Zapateras</a:t>
            </a:r>
            <a:r>
              <a:rPr lang="es-CL" dirty="0">
                <a:solidFill>
                  <a:srgbClr val="FF0000"/>
                </a:solidFill>
                <a:latin typeface="Times New Roman" pitchFamily="18" charset="0"/>
                <a:cs typeface="Times New Roman" pitchFamily="18" charset="0"/>
              </a:rPr>
              <a:t>: </a:t>
            </a:r>
            <a:r>
              <a:rPr lang="es-CL" dirty="0">
                <a:latin typeface="Times New Roman" pitchFamily="18" charset="0"/>
                <a:cs typeface="Times New Roman" pitchFamily="18" charset="0"/>
              </a:rPr>
              <a:t>Zona de perforación situada en el piso y tienen por finalidad de darle el acabado al piso de la labor de acuerdo a la gradiente que se lleva. Se perforan con una leve inclinación hacia abajo</a:t>
            </a:r>
            <a:endParaRPr lang="es-CL" dirty="0"/>
          </a:p>
        </p:txBody>
      </p:sp>
    </p:spTree>
    <p:extLst>
      <p:ext uri="{BB962C8B-B14F-4D97-AF65-F5344CB8AC3E}">
        <p14:creationId xmlns:p14="http://schemas.microsoft.com/office/powerpoint/2010/main" val="32647696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s-CL" sz="2400" b="1" dirty="0">
                <a:latin typeface="Times New Roman" pitchFamily="18" charset="0"/>
                <a:cs typeface="Times New Roman" pitchFamily="18" charset="0"/>
              </a:rPr>
              <a:t>Artículo </a:t>
            </a:r>
            <a:r>
              <a:rPr lang="es-CL" sz="2400" b="1" dirty="0" smtClean="0">
                <a:latin typeface="Times New Roman" pitchFamily="18" charset="0"/>
                <a:cs typeface="Times New Roman" pitchFamily="18" charset="0"/>
              </a:rPr>
              <a:t>571</a:t>
            </a:r>
            <a:r>
              <a:rPr lang="es-CL" sz="2400" dirty="0" smtClean="0">
                <a:latin typeface="Times New Roman" pitchFamily="18" charset="0"/>
                <a:cs typeface="Times New Roman" pitchFamily="18" charset="0"/>
              </a:rPr>
              <a:t>: Nadie podrá </a:t>
            </a:r>
            <a:r>
              <a:rPr lang="es-CL" sz="2400" dirty="0">
                <a:latin typeface="Times New Roman" pitchFamily="18" charset="0"/>
                <a:cs typeface="Times New Roman" pitchFamily="18" charset="0"/>
              </a:rPr>
              <a:t>retornar al </a:t>
            </a:r>
            <a:r>
              <a:rPr lang="es-CL" sz="2400" dirty="0" smtClean="0">
                <a:latin typeface="Times New Roman" pitchFamily="18" charset="0"/>
                <a:cs typeface="Times New Roman" pitchFamily="18" charset="0"/>
              </a:rPr>
              <a:t>área </a:t>
            </a:r>
            <a:r>
              <a:rPr lang="es-CL" sz="2400" dirty="0">
                <a:latin typeface="Times New Roman" pitchFamily="18" charset="0"/>
                <a:cs typeface="Times New Roman" pitchFamily="18" charset="0"/>
              </a:rPr>
              <a:t>de disparo mientras ello no sea permitido por el Supervisor a </a:t>
            </a:r>
            <a:r>
              <a:rPr lang="es-CL" sz="2400" dirty="0" smtClean="0">
                <a:latin typeface="Times New Roman" pitchFamily="18" charset="0"/>
                <a:cs typeface="Times New Roman" pitchFamily="18" charset="0"/>
              </a:rPr>
              <a:t>cargo, quien instruirá </a:t>
            </a:r>
            <a:r>
              <a:rPr lang="es-CL" sz="2400" dirty="0">
                <a:latin typeface="Times New Roman" pitchFamily="18" charset="0"/>
                <a:cs typeface="Times New Roman" pitchFamily="18" charset="0"/>
              </a:rPr>
              <a:t>por </a:t>
            </a:r>
            <a:r>
              <a:rPr lang="es-CL" sz="2400" dirty="0" smtClean="0">
                <a:latin typeface="Times New Roman" pitchFamily="18" charset="0"/>
                <a:cs typeface="Times New Roman" pitchFamily="18" charset="0"/>
              </a:rPr>
              <a:t>algún </a:t>
            </a:r>
            <a:r>
              <a:rPr lang="es-CL" sz="2400" dirty="0">
                <a:latin typeface="Times New Roman" pitchFamily="18" charset="0"/>
                <a:cs typeface="Times New Roman" pitchFamily="18" charset="0"/>
              </a:rPr>
              <a:t>medio de </a:t>
            </a:r>
            <a:r>
              <a:rPr lang="es-CL" sz="2400" dirty="0" smtClean="0">
                <a:latin typeface="Times New Roman" pitchFamily="18" charset="0"/>
                <a:cs typeface="Times New Roman" pitchFamily="18" charset="0"/>
              </a:rPr>
              <a:t>comunicación </a:t>
            </a:r>
            <a:r>
              <a:rPr lang="es-CL" sz="2400" dirty="0">
                <a:latin typeface="Times New Roman" pitchFamily="18" charset="0"/>
                <a:cs typeface="Times New Roman" pitchFamily="18" charset="0"/>
              </a:rPr>
              <a:t>o </a:t>
            </a:r>
            <a:r>
              <a:rPr lang="es-CL" sz="2400" dirty="0" smtClean="0">
                <a:latin typeface="Times New Roman" pitchFamily="18" charset="0"/>
                <a:cs typeface="Times New Roman" pitchFamily="18" charset="0"/>
              </a:rPr>
              <a:t>señales </a:t>
            </a:r>
            <a:r>
              <a:rPr lang="es-CL" sz="2400" dirty="0">
                <a:latin typeface="Times New Roman" pitchFamily="18" charset="0"/>
                <a:cs typeface="Times New Roman" pitchFamily="18" charset="0"/>
              </a:rPr>
              <a:t>estandarizadas para tal efecto</a:t>
            </a:r>
            <a:r>
              <a:rPr lang="es-CL" sz="2400" dirty="0" smtClean="0">
                <a:latin typeface="Times New Roman" pitchFamily="18" charset="0"/>
                <a:cs typeface="Times New Roman" pitchFamily="18" charset="0"/>
              </a:rPr>
              <a:t>.</a:t>
            </a:r>
          </a:p>
          <a:p>
            <a:pPr marL="0" indent="0">
              <a:buNone/>
            </a:pPr>
            <a:r>
              <a:rPr lang="es-CL" sz="2400" b="1" dirty="0" smtClean="0">
                <a:latin typeface="Times New Roman" pitchFamily="18" charset="0"/>
                <a:cs typeface="Times New Roman" pitchFamily="18" charset="0"/>
              </a:rPr>
              <a:t>Articulo 573</a:t>
            </a:r>
            <a:r>
              <a:rPr lang="es-CL" sz="2400" dirty="0" smtClean="0">
                <a:latin typeface="Times New Roman" pitchFamily="18" charset="0"/>
                <a:cs typeface="Times New Roman" pitchFamily="18" charset="0"/>
              </a:rPr>
              <a:t>:</a:t>
            </a:r>
            <a:r>
              <a:rPr lang="es-CL" sz="2400" b="1" dirty="0">
                <a:latin typeface="Times New Roman" pitchFamily="18" charset="0"/>
                <a:cs typeface="Times New Roman" pitchFamily="18" charset="0"/>
              </a:rPr>
              <a:t> </a:t>
            </a:r>
            <a:r>
              <a:rPr lang="es-CL" sz="2400" dirty="0" smtClean="0">
                <a:latin typeface="Times New Roman" pitchFamily="18" charset="0"/>
                <a:cs typeface="Times New Roman" pitchFamily="18" charset="0"/>
              </a:rPr>
              <a:t>Se prohíbe </a:t>
            </a:r>
            <a:r>
              <a:rPr lang="es-CL" sz="2400" dirty="0">
                <a:latin typeface="Times New Roman" pitchFamily="18" charset="0"/>
                <a:cs typeface="Times New Roman" pitchFamily="18" charset="0"/>
              </a:rPr>
              <a:t>estrictamente volver a barrenar en los restos de </a:t>
            </a:r>
            <a:r>
              <a:rPr lang="es-CL" sz="2400" dirty="0" smtClean="0">
                <a:latin typeface="Times New Roman" pitchFamily="18" charset="0"/>
                <a:cs typeface="Times New Roman" pitchFamily="18" charset="0"/>
              </a:rPr>
              <a:t>perforación </a:t>
            </a:r>
            <a:r>
              <a:rPr lang="es-CL" sz="2400" dirty="0">
                <a:latin typeface="Times New Roman" pitchFamily="18" charset="0"/>
                <a:cs typeface="Times New Roman" pitchFamily="18" charset="0"/>
              </a:rPr>
              <a:t>de disparos </a:t>
            </a:r>
            <a:r>
              <a:rPr lang="es-CL" sz="2400" dirty="0" smtClean="0">
                <a:latin typeface="Times New Roman" pitchFamily="18" charset="0"/>
                <a:cs typeface="Times New Roman" pitchFamily="18" charset="0"/>
              </a:rPr>
              <a:t>anteriores (culos</a:t>
            </a:r>
            <a:r>
              <a:rPr lang="es-CL" sz="2400" dirty="0">
                <a:latin typeface="Times New Roman" pitchFamily="18" charset="0"/>
                <a:cs typeface="Times New Roman" pitchFamily="18" charset="0"/>
              </a:rPr>
              <a:t>) o en perforaciones hechas anteriormente para otra finalidad diferente de la tronadura. </a:t>
            </a:r>
            <a:r>
              <a:rPr lang="es-CL" sz="2400" dirty="0" smtClean="0">
                <a:latin typeface="Times New Roman" pitchFamily="18" charset="0"/>
                <a:cs typeface="Times New Roman" pitchFamily="18" charset="0"/>
              </a:rPr>
              <a:t>En los </a:t>
            </a:r>
            <a:r>
              <a:rPr lang="es-CL" sz="2400" dirty="0">
                <a:latin typeface="Times New Roman" pitchFamily="18" charset="0"/>
                <a:cs typeface="Times New Roman" pitchFamily="18" charset="0"/>
              </a:rPr>
              <a:t>casos en que un tiro hubiere detonado, pero sin alcanzar a “botar”, </a:t>
            </a:r>
            <a:r>
              <a:rPr lang="es-CL" sz="2400" dirty="0" smtClean="0">
                <a:latin typeface="Times New Roman" pitchFamily="18" charset="0"/>
                <a:cs typeface="Times New Roman" pitchFamily="18" charset="0"/>
              </a:rPr>
              <a:t>estará </a:t>
            </a:r>
            <a:r>
              <a:rPr lang="es-CL" sz="2400" dirty="0">
                <a:latin typeface="Times New Roman" pitchFamily="18" charset="0"/>
                <a:cs typeface="Times New Roman" pitchFamily="18" charset="0"/>
              </a:rPr>
              <a:t>permitido recargar </a:t>
            </a:r>
            <a:r>
              <a:rPr lang="es-CL" sz="2400" dirty="0" smtClean="0">
                <a:latin typeface="Times New Roman" pitchFamily="18" charset="0"/>
                <a:cs typeface="Times New Roman" pitchFamily="18" charset="0"/>
              </a:rPr>
              <a:t>el barreno</a:t>
            </a:r>
            <a:r>
              <a:rPr lang="es-CL" sz="2400" dirty="0">
                <a:latin typeface="Times New Roman" pitchFamily="18" charset="0"/>
                <a:cs typeface="Times New Roman" pitchFamily="18" charset="0"/>
              </a:rPr>
              <a:t>, siempre que este en condiciones adecuadas, pero solamente </a:t>
            </a:r>
            <a:r>
              <a:rPr lang="es-CL" sz="2400" dirty="0" smtClean="0">
                <a:latin typeface="Times New Roman" pitchFamily="18" charset="0"/>
                <a:cs typeface="Times New Roman" pitchFamily="18" charset="0"/>
              </a:rPr>
              <a:t>después </a:t>
            </a:r>
            <a:r>
              <a:rPr lang="es-CL" sz="2400" dirty="0">
                <a:latin typeface="Times New Roman" pitchFamily="18" charset="0"/>
                <a:cs typeface="Times New Roman" pitchFamily="18" charset="0"/>
              </a:rPr>
              <a:t>que la </a:t>
            </a:r>
            <a:r>
              <a:rPr lang="es-CL" sz="2400" dirty="0" smtClean="0">
                <a:latin typeface="Times New Roman" pitchFamily="18" charset="0"/>
                <a:cs typeface="Times New Roman" pitchFamily="18" charset="0"/>
              </a:rPr>
              <a:t>temperatura del </a:t>
            </a:r>
            <a:r>
              <a:rPr lang="es-CL" sz="2400" dirty="0">
                <a:latin typeface="Times New Roman" pitchFamily="18" charset="0"/>
                <a:cs typeface="Times New Roman" pitchFamily="18" charset="0"/>
              </a:rPr>
              <a:t>barreno haya sido reducida</a:t>
            </a:r>
            <a:r>
              <a:rPr lang="es-CL" sz="2400" dirty="0" smtClean="0">
                <a:latin typeface="Times New Roman" pitchFamily="18" charset="0"/>
                <a:cs typeface="Times New Roman" pitchFamily="18" charset="0"/>
              </a:rPr>
              <a:t>. “ Los nuevos barrenos, deberán perforarse a no menos de veinte centímetros (0,20m) debiendo mantenerse paralelo al culo mas cercano Art 574).</a:t>
            </a:r>
          </a:p>
          <a:p>
            <a:pPr marL="0" indent="0">
              <a:buNone/>
            </a:pPr>
            <a:r>
              <a:rPr lang="es-CL" sz="2400" b="1" dirty="0">
                <a:latin typeface="Times New Roman" pitchFamily="18" charset="0"/>
                <a:cs typeface="Times New Roman" pitchFamily="18" charset="0"/>
              </a:rPr>
              <a:t>Artículo </a:t>
            </a:r>
            <a:r>
              <a:rPr lang="es-CL" sz="2400" b="1" dirty="0" smtClean="0">
                <a:latin typeface="Times New Roman" pitchFamily="18" charset="0"/>
                <a:cs typeface="Times New Roman" pitchFamily="18" charset="0"/>
              </a:rPr>
              <a:t>576: </a:t>
            </a:r>
            <a:r>
              <a:rPr lang="es-CL" sz="2400" dirty="0" smtClean="0">
                <a:latin typeface="Times New Roman" pitchFamily="18" charset="0"/>
                <a:cs typeface="Times New Roman" pitchFamily="18" charset="0"/>
              </a:rPr>
              <a:t>Cada </a:t>
            </a:r>
            <a:r>
              <a:rPr lang="es-CL" sz="2400" dirty="0">
                <a:latin typeface="Times New Roman" pitchFamily="18" charset="0"/>
                <a:cs typeface="Times New Roman" pitchFamily="18" charset="0"/>
              </a:rPr>
              <a:t>uno de los tiros cargados </a:t>
            </a:r>
            <a:r>
              <a:rPr lang="es-CL" sz="2400" dirty="0" smtClean="0">
                <a:latin typeface="Times New Roman" pitchFamily="18" charset="0"/>
                <a:cs typeface="Times New Roman" pitchFamily="18" charset="0"/>
              </a:rPr>
              <a:t>deberá </a:t>
            </a:r>
            <a:r>
              <a:rPr lang="es-CL" sz="2400" dirty="0">
                <a:latin typeface="Times New Roman" pitchFamily="18" charset="0"/>
                <a:cs typeface="Times New Roman" pitchFamily="18" charset="0"/>
              </a:rPr>
              <a:t>ser taqueado adecuadamente para asegurar el </a:t>
            </a:r>
            <a:r>
              <a:rPr lang="es-CL" sz="2400" dirty="0" smtClean="0">
                <a:latin typeface="Times New Roman" pitchFamily="18" charset="0"/>
                <a:cs typeface="Times New Roman" pitchFamily="18" charset="0"/>
              </a:rPr>
              <a:t>debido confinamiento </a:t>
            </a:r>
            <a:r>
              <a:rPr lang="es-CL" sz="2400" dirty="0">
                <a:latin typeface="Times New Roman" pitchFamily="18" charset="0"/>
                <a:cs typeface="Times New Roman" pitchFamily="18" charset="0"/>
              </a:rPr>
              <a:t>de la carga y disminuir la posibilidad de tiros soplados</a:t>
            </a:r>
            <a:r>
              <a:rPr lang="es-CL" sz="2400" dirty="0" smtClean="0">
                <a:latin typeface="Times New Roman" pitchFamily="18" charset="0"/>
                <a:cs typeface="Times New Roman" pitchFamily="18" charset="0"/>
              </a:rPr>
              <a:t>.</a:t>
            </a:r>
          </a:p>
          <a:p>
            <a:pPr marL="0" indent="0">
              <a:buNone/>
            </a:pPr>
            <a:r>
              <a:rPr lang="es-CL" sz="2400" dirty="0" smtClean="0">
                <a:latin typeface="Times New Roman" pitchFamily="18" charset="0"/>
                <a:cs typeface="Times New Roman" pitchFamily="18" charset="0"/>
              </a:rPr>
              <a:t> </a:t>
            </a:r>
            <a:r>
              <a:rPr lang="es-CL" sz="2400" dirty="0" smtClean="0">
                <a:solidFill>
                  <a:srgbClr val="FF0000"/>
                </a:solidFill>
                <a:latin typeface="Times New Roman" pitchFamily="18" charset="0"/>
                <a:cs typeface="Times New Roman" pitchFamily="18" charset="0"/>
              </a:rPr>
              <a:t>IMPORTANTE: Leer y estudiar  D.S N° 132 , paginas 136 a la 144.</a:t>
            </a:r>
          </a:p>
          <a:p>
            <a:pPr marL="0" indent="0">
              <a:buNone/>
            </a:pPr>
            <a:r>
              <a:rPr lang="es-CL" sz="2400" dirty="0" smtClean="0">
                <a:latin typeface="Times New Roman" pitchFamily="18" charset="0"/>
                <a:cs typeface="Times New Roman" pitchFamily="18" charset="0"/>
                <a:hlinkClick r:id="rId2"/>
              </a:rPr>
              <a:t>www.sernageomin.cl</a:t>
            </a:r>
            <a:r>
              <a:rPr lang="es-CL" sz="2400" dirty="0" smtClean="0">
                <a:latin typeface="Times New Roman" pitchFamily="18" charset="0"/>
                <a:cs typeface="Times New Roman" pitchFamily="18" charset="0"/>
              </a:rPr>
              <a:t> </a:t>
            </a:r>
            <a:r>
              <a:rPr lang="es-CL" sz="2400" dirty="0" smtClean="0">
                <a:solidFill>
                  <a:srgbClr val="FF0000"/>
                </a:solidFill>
                <a:latin typeface="Times New Roman" pitchFamily="18" charset="0"/>
                <a:cs typeface="Times New Roman" pitchFamily="18" charset="0"/>
              </a:rPr>
              <a:t>o en:  Google en D;S N°132.</a:t>
            </a:r>
            <a:endParaRPr lang="es-CL"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5667412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fontScale="40000" lnSpcReduction="20000"/>
          </a:bodyPr>
          <a:lstStyle/>
          <a:p>
            <a:pPr algn="just"/>
            <a:r>
              <a:rPr lang="es-CL" sz="5900" i="1" u="sng" dirty="0">
                <a:solidFill>
                  <a:srgbClr val="FF0000"/>
                </a:solidFill>
                <a:latin typeface="Times New Roman" pitchFamily="18" charset="0"/>
                <a:cs typeface="Times New Roman" pitchFamily="18" charset="0"/>
              </a:rPr>
              <a:t>Coronas</a:t>
            </a:r>
            <a:r>
              <a:rPr lang="es-CL" sz="5900" dirty="0">
                <a:solidFill>
                  <a:srgbClr val="FF0000"/>
                </a:solidFill>
                <a:latin typeface="Times New Roman" pitchFamily="18" charset="0"/>
                <a:cs typeface="Times New Roman" pitchFamily="18" charset="0"/>
              </a:rPr>
              <a:t>: </a:t>
            </a:r>
            <a:r>
              <a:rPr lang="es-CL" sz="5900" dirty="0">
                <a:latin typeface="Times New Roman" pitchFamily="18" charset="0"/>
                <a:cs typeface="Times New Roman" pitchFamily="18" charset="0"/>
              </a:rPr>
              <a:t>Son las perforaciones o taladros que se realizan en la parte superior de una excavación, denominado techo, son tiros de contornos o perimetrales. S</a:t>
            </a:r>
            <a:r>
              <a:rPr lang="es-ES" sz="5900" dirty="0">
                <a:latin typeface="Times New Roman" pitchFamily="18" charset="0"/>
                <a:cs typeface="Times New Roman" pitchFamily="18" charset="0"/>
              </a:rPr>
              <a:t>e perforan ligeramente dirigidos hacia el techo, para mantener la </a:t>
            </a:r>
            <a:r>
              <a:rPr lang="es-ES" sz="5900" dirty="0" smtClean="0">
                <a:latin typeface="Times New Roman" pitchFamily="18" charset="0"/>
                <a:cs typeface="Times New Roman" pitchFamily="18" charset="0"/>
              </a:rPr>
              <a:t>sección.</a:t>
            </a:r>
          </a:p>
          <a:p>
            <a:pPr algn="just"/>
            <a:r>
              <a:rPr lang="es-CL" sz="5900" i="1" u="sng" dirty="0" smtClean="0">
                <a:solidFill>
                  <a:srgbClr val="FF0000"/>
                </a:solidFill>
                <a:latin typeface="Times New Roman" pitchFamily="18" charset="0"/>
                <a:cs typeface="Times New Roman" pitchFamily="18" charset="0"/>
              </a:rPr>
              <a:t>Auxiliares</a:t>
            </a:r>
            <a:r>
              <a:rPr lang="es-CL" sz="5900" b="1" dirty="0">
                <a:solidFill>
                  <a:srgbClr val="FF0000"/>
                </a:solidFill>
                <a:latin typeface="Times New Roman" pitchFamily="18" charset="0"/>
                <a:cs typeface="Times New Roman" pitchFamily="18" charset="0"/>
              </a:rPr>
              <a:t>: </a:t>
            </a:r>
            <a:r>
              <a:rPr lang="es-ES" sz="5900" dirty="0">
                <a:latin typeface="Times New Roman" pitchFamily="18" charset="0"/>
                <a:cs typeface="Times New Roman" pitchFamily="18" charset="0"/>
              </a:rPr>
              <a:t>Son aquellas perforaciones que sirven para ampliar la cara libre formada por el corte, por lo general son taladros paralelos. Los tiros auxiliares son para las rainuras, cajas, coronas y </a:t>
            </a:r>
            <a:r>
              <a:rPr lang="es-ES" sz="5900" dirty="0" smtClean="0">
                <a:latin typeface="Times New Roman" pitchFamily="18" charset="0"/>
                <a:cs typeface="Times New Roman" pitchFamily="18" charset="0"/>
              </a:rPr>
              <a:t>zapateras.</a:t>
            </a:r>
            <a:r>
              <a:rPr lang="es-CL" sz="5900" dirty="0">
                <a:latin typeface="Times New Roman" pitchFamily="18" charset="0"/>
                <a:cs typeface="Times New Roman" pitchFamily="18" charset="0"/>
              </a:rPr>
              <a:t> </a:t>
            </a:r>
            <a:endParaRPr lang="es-CL" sz="5900" dirty="0" smtClean="0">
              <a:latin typeface="Times New Roman" pitchFamily="18" charset="0"/>
              <a:cs typeface="Times New Roman" pitchFamily="18" charset="0"/>
            </a:endParaRPr>
          </a:p>
          <a:p>
            <a:pPr>
              <a:buNone/>
            </a:pPr>
            <a:r>
              <a:rPr lang="es-CL" sz="5900" b="1" dirty="0">
                <a:latin typeface="Times New Roman" pitchFamily="18" charset="0"/>
                <a:cs typeface="Times New Roman" pitchFamily="18" charset="0"/>
              </a:rPr>
              <a:t> </a:t>
            </a:r>
            <a:r>
              <a:rPr lang="es-CL" sz="5900" b="1" dirty="0" smtClean="0">
                <a:latin typeface="Times New Roman" pitchFamily="18" charset="0"/>
                <a:cs typeface="Times New Roman" pitchFamily="18" charset="0"/>
              </a:rPr>
              <a:t> </a:t>
            </a:r>
          </a:p>
          <a:p>
            <a:pPr>
              <a:buNone/>
            </a:pPr>
            <a:r>
              <a:rPr lang="es-CL" sz="5900" b="1" dirty="0" smtClean="0">
                <a:latin typeface="Times New Roman" pitchFamily="18" charset="0"/>
                <a:cs typeface="Times New Roman" pitchFamily="18" charset="0"/>
              </a:rPr>
              <a:t>  Zonas </a:t>
            </a:r>
            <a:r>
              <a:rPr lang="es-CL" sz="5900" b="1" dirty="0">
                <a:latin typeface="Times New Roman" pitchFamily="18" charset="0"/>
                <a:cs typeface="Times New Roman" pitchFamily="18" charset="0"/>
              </a:rPr>
              <a:t>de Perforación</a:t>
            </a:r>
          </a:p>
          <a:p>
            <a:pPr>
              <a:buFont typeface="Wingdings" pitchFamily="2" charset="2"/>
              <a:buChar char="Ø"/>
            </a:pPr>
            <a:r>
              <a:rPr lang="es-CL" sz="5900" dirty="0">
                <a:latin typeface="Times New Roman" pitchFamily="18" charset="0"/>
                <a:cs typeface="Times New Roman" pitchFamily="18" charset="0"/>
              </a:rPr>
              <a:t>       Rainuras + tiros huecos (Cuele).</a:t>
            </a:r>
          </a:p>
          <a:p>
            <a:pPr>
              <a:buFont typeface="Wingdings" pitchFamily="2" charset="2"/>
              <a:buChar char="Ø"/>
            </a:pPr>
            <a:r>
              <a:rPr lang="es-CL" sz="5900" dirty="0">
                <a:latin typeface="Times New Roman" pitchFamily="18" charset="0"/>
                <a:cs typeface="Times New Roman" pitchFamily="18" charset="0"/>
              </a:rPr>
              <a:t>       Auxiliares de Rainuras.</a:t>
            </a:r>
          </a:p>
          <a:p>
            <a:pPr>
              <a:buFont typeface="Wingdings" pitchFamily="2" charset="2"/>
              <a:buChar char="Ø"/>
            </a:pPr>
            <a:r>
              <a:rPr lang="es-CL" sz="5900" dirty="0">
                <a:latin typeface="Times New Roman" pitchFamily="18" charset="0"/>
                <a:cs typeface="Times New Roman" pitchFamily="18" charset="0"/>
              </a:rPr>
              <a:t>       Zapateras.</a:t>
            </a:r>
          </a:p>
          <a:p>
            <a:pPr>
              <a:buFont typeface="Wingdings" pitchFamily="2" charset="2"/>
              <a:buChar char="Ø"/>
            </a:pPr>
            <a:r>
              <a:rPr lang="es-CL" sz="5900" dirty="0">
                <a:latin typeface="Times New Roman" pitchFamily="18" charset="0"/>
                <a:cs typeface="Times New Roman" pitchFamily="18" charset="0"/>
              </a:rPr>
              <a:t>       Auxiliares de Zapateras.</a:t>
            </a:r>
          </a:p>
          <a:p>
            <a:pPr>
              <a:buFont typeface="Wingdings" pitchFamily="2" charset="2"/>
              <a:buChar char="Ø"/>
            </a:pPr>
            <a:r>
              <a:rPr lang="es-CL" sz="5900" dirty="0">
                <a:latin typeface="Times New Roman" pitchFamily="18" charset="0"/>
                <a:cs typeface="Times New Roman" pitchFamily="18" charset="0"/>
              </a:rPr>
              <a:t>       Cajas. </a:t>
            </a:r>
          </a:p>
          <a:p>
            <a:pPr>
              <a:buFont typeface="Wingdings" pitchFamily="2" charset="2"/>
              <a:buChar char="Ø"/>
            </a:pPr>
            <a:r>
              <a:rPr lang="es-CL" sz="5900" dirty="0">
                <a:latin typeface="Times New Roman" pitchFamily="18" charset="0"/>
                <a:cs typeface="Times New Roman" pitchFamily="18" charset="0"/>
              </a:rPr>
              <a:t>       Auxiliares de Cajas.</a:t>
            </a:r>
          </a:p>
          <a:p>
            <a:pPr>
              <a:buFont typeface="Wingdings" pitchFamily="2" charset="2"/>
              <a:buChar char="Ø"/>
            </a:pPr>
            <a:r>
              <a:rPr lang="es-CL" sz="5900" dirty="0">
                <a:latin typeface="Times New Roman" pitchFamily="18" charset="0"/>
                <a:cs typeface="Times New Roman" pitchFamily="18" charset="0"/>
              </a:rPr>
              <a:t>      Coronas.</a:t>
            </a:r>
          </a:p>
          <a:p>
            <a:pPr>
              <a:buFont typeface="Wingdings" pitchFamily="2" charset="2"/>
              <a:buChar char="Ø"/>
            </a:pPr>
            <a:r>
              <a:rPr lang="es-CL" sz="5900" dirty="0">
                <a:latin typeface="Times New Roman" pitchFamily="18" charset="0"/>
                <a:cs typeface="Times New Roman" pitchFamily="18" charset="0"/>
              </a:rPr>
              <a:t>      Auxiliares de Coronas.</a:t>
            </a:r>
          </a:p>
          <a:p>
            <a:pPr algn="just"/>
            <a:endParaRPr lang="es-ES" sz="5900" dirty="0" smtClean="0">
              <a:latin typeface="Times New Roman" pitchFamily="18" charset="0"/>
              <a:cs typeface="Times New Roman" pitchFamily="18" charset="0"/>
            </a:endParaRPr>
          </a:p>
          <a:p>
            <a:pPr algn="just">
              <a:buNone/>
            </a:pPr>
            <a:r>
              <a:rPr lang="es-ES" sz="2700" dirty="0" smtClean="0">
                <a:latin typeface="Times New Roman" pitchFamily="18" charset="0"/>
                <a:cs typeface="Times New Roman" pitchFamily="18" charset="0"/>
              </a:rPr>
              <a:t> </a:t>
            </a:r>
            <a:endParaRPr lang="es-ES" sz="2700" dirty="0">
              <a:latin typeface="Times New Roman" pitchFamily="18" charset="0"/>
              <a:cs typeface="Times New Roman" pitchFamily="18" charset="0"/>
            </a:endParaRPr>
          </a:p>
          <a:p>
            <a:endParaRPr lang="es-CL" dirty="0"/>
          </a:p>
        </p:txBody>
      </p:sp>
    </p:spTree>
    <p:extLst>
      <p:ext uri="{BB962C8B-B14F-4D97-AF65-F5344CB8AC3E}">
        <p14:creationId xmlns:p14="http://schemas.microsoft.com/office/powerpoint/2010/main" val="314953144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20688"/>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s-CL" dirty="0" smtClean="0">
                <a:latin typeface="Times New Roman" pitchFamily="18" charset="0"/>
                <a:cs typeface="Times New Roman" pitchFamily="18" charset="0"/>
              </a:rPr>
              <a:t>CUADRANTES DE PERFORACION </a:t>
            </a:r>
            <a:endParaRPr lang="es-CL" dirty="0">
              <a:latin typeface="Times New Roman" pitchFamily="18" charset="0"/>
              <a:cs typeface="Times New Roman" pitchFamily="18" charset="0"/>
            </a:endParaRPr>
          </a:p>
        </p:txBody>
      </p:sp>
      <p:pic>
        <p:nvPicPr>
          <p:cNvPr id="4" name="Picture 1" descr="C:\Users\Victor\Pictures\52-38d7b1f189.jpg"/>
          <p:cNvPicPr>
            <a:picLocks noGrp="1" noChangeAspect="1" noChangeArrowheads="1"/>
          </p:cNvPicPr>
          <p:nvPr>
            <p:ph idx="1"/>
          </p:nvPr>
        </p:nvPicPr>
        <p:blipFill>
          <a:blip r:embed="rId2" cstate="print"/>
          <a:stretch>
            <a:fillRect/>
          </a:stretch>
        </p:blipFill>
        <p:spPr bwMode="auto">
          <a:xfrm>
            <a:off x="0" y="620688"/>
            <a:ext cx="9143999" cy="623731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12437991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r>
              <a:rPr lang="es-CL" i="1" u="sng" dirty="0">
                <a:solidFill>
                  <a:srgbClr val="FF0000"/>
                </a:solidFill>
                <a:latin typeface="Times New Roman" pitchFamily="18" charset="0"/>
                <a:cs typeface="Times New Roman" pitchFamily="18" charset="0"/>
              </a:rPr>
              <a:t>Primer Cuadrante</a:t>
            </a:r>
            <a:r>
              <a:rPr lang="es-CL" sz="3600" i="1" u="sng" dirty="0">
                <a:solidFill>
                  <a:srgbClr val="FF0000"/>
                </a:solidFill>
                <a:latin typeface="Times New Roman" pitchFamily="18" charset="0"/>
                <a:cs typeface="Times New Roman" pitchFamily="18" charset="0"/>
              </a:rPr>
              <a:t>:</a:t>
            </a:r>
          </a:p>
          <a:p>
            <a:pPr>
              <a:buNone/>
            </a:pPr>
            <a:r>
              <a:rPr lang="es-CL" sz="3600" dirty="0">
                <a:latin typeface="Times New Roman" pitchFamily="18" charset="0"/>
                <a:cs typeface="Times New Roman" pitchFamily="18" charset="0"/>
              </a:rPr>
              <a:t>    ø </a:t>
            </a:r>
            <a:r>
              <a:rPr lang="es-CL" dirty="0">
                <a:latin typeface="Times New Roman" pitchFamily="18" charset="0"/>
                <a:cs typeface="Times New Roman" pitchFamily="18" charset="0"/>
              </a:rPr>
              <a:t>Tiro Hueco </a:t>
            </a:r>
            <a:r>
              <a:rPr lang="es-CL" sz="3600" dirty="0">
                <a:latin typeface="Times New Roman" pitchFamily="18" charset="0"/>
                <a:cs typeface="Times New Roman" pitchFamily="18" charset="0"/>
              </a:rPr>
              <a:t>= 4.0” (</a:t>
            </a:r>
            <a:r>
              <a:rPr lang="es-CL" dirty="0">
                <a:latin typeface="Times New Roman" pitchFamily="18" charset="0"/>
                <a:cs typeface="Times New Roman" pitchFamily="18" charset="0"/>
              </a:rPr>
              <a:t>D</a:t>
            </a:r>
            <a:r>
              <a:rPr lang="es-CL" sz="2400" dirty="0">
                <a:latin typeface="Times New Roman" pitchFamily="18" charset="0"/>
                <a:cs typeface="Times New Roman" pitchFamily="18" charset="0"/>
              </a:rPr>
              <a:t>2</a:t>
            </a:r>
            <a:r>
              <a:rPr lang="es-CL" dirty="0">
                <a:latin typeface="Times New Roman" pitchFamily="18" charset="0"/>
                <a:cs typeface="Times New Roman" pitchFamily="18" charset="0"/>
              </a:rPr>
              <a:t>)</a:t>
            </a:r>
          </a:p>
          <a:p>
            <a:pPr>
              <a:buNone/>
            </a:pPr>
            <a:r>
              <a:rPr lang="es-CL" sz="3600" dirty="0">
                <a:latin typeface="Times New Roman" pitchFamily="18" charset="0"/>
                <a:cs typeface="Times New Roman" pitchFamily="18" charset="0"/>
              </a:rPr>
              <a:t>    ø </a:t>
            </a:r>
            <a:r>
              <a:rPr lang="es-CL" dirty="0">
                <a:latin typeface="Times New Roman" pitchFamily="18" charset="0"/>
                <a:cs typeface="Times New Roman" pitchFamily="18" charset="0"/>
              </a:rPr>
              <a:t>De Perforación del diagrama = 51 </a:t>
            </a:r>
            <a:r>
              <a:rPr lang="es-CL" dirty="0" smtClean="0">
                <a:latin typeface="Times New Roman" pitchFamily="18" charset="0"/>
                <a:cs typeface="Times New Roman" pitchFamily="18" charset="0"/>
              </a:rPr>
              <a:t>mm </a:t>
            </a:r>
            <a:r>
              <a:rPr lang="es-CL" dirty="0">
                <a:latin typeface="Times New Roman" pitchFamily="18" charset="0"/>
                <a:cs typeface="Times New Roman" pitchFamily="18" charset="0"/>
              </a:rPr>
              <a:t>(D</a:t>
            </a:r>
            <a:r>
              <a:rPr lang="es-CL" sz="2400" dirty="0">
                <a:latin typeface="Times New Roman" pitchFamily="18" charset="0"/>
                <a:cs typeface="Times New Roman" pitchFamily="18" charset="0"/>
              </a:rPr>
              <a:t>1</a:t>
            </a:r>
            <a:r>
              <a:rPr lang="es-CL" dirty="0">
                <a:latin typeface="Times New Roman" pitchFamily="18" charset="0"/>
                <a:cs typeface="Times New Roman" pitchFamily="18" charset="0"/>
              </a:rPr>
              <a:t>)</a:t>
            </a:r>
          </a:p>
          <a:p>
            <a:pPr>
              <a:buNone/>
            </a:pPr>
            <a:r>
              <a:rPr lang="es-CL" sz="3600" dirty="0">
                <a:latin typeface="Times New Roman" pitchFamily="18" charset="0"/>
                <a:cs typeface="Times New Roman" pitchFamily="18" charset="0"/>
              </a:rPr>
              <a:t>    </a:t>
            </a:r>
            <a:r>
              <a:rPr lang="es-CL" dirty="0">
                <a:latin typeface="Times New Roman" pitchFamily="18" charset="0"/>
                <a:cs typeface="Times New Roman" pitchFamily="18" charset="0"/>
              </a:rPr>
              <a:t>B</a:t>
            </a:r>
            <a:r>
              <a:rPr lang="es-CL" sz="2400" dirty="0">
                <a:latin typeface="Times New Roman" pitchFamily="18" charset="0"/>
                <a:cs typeface="Times New Roman" pitchFamily="18" charset="0"/>
              </a:rPr>
              <a:t>1 = </a:t>
            </a:r>
            <a:r>
              <a:rPr lang="es-CL" dirty="0">
                <a:latin typeface="Times New Roman" pitchFamily="18" charset="0"/>
                <a:cs typeface="Times New Roman" pitchFamily="18" charset="0"/>
              </a:rPr>
              <a:t>1,5 a 1,7  x  D</a:t>
            </a:r>
            <a:r>
              <a:rPr lang="es-CL" sz="2400" dirty="0">
                <a:latin typeface="Times New Roman" pitchFamily="18" charset="0"/>
                <a:cs typeface="Times New Roman" pitchFamily="18" charset="0"/>
              </a:rPr>
              <a:t>2</a:t>
            </a:r>
          </a:p>
          <a:p>
            <a:pPr>
              <a:buNone/>
            </a:pPr>
            <a:r>
              <a:rPr lang="es-CL" dirty="0">
                <a:latin typeface="Times New Roman" pitchFamily="18" charset="0"/>
                <a:cs typeface="Times New Roman" pitchFamily="18" charset="0"/>
              </a:rPr>
              <a:t>    </a:t>
            </a:r>
            <a:r>
              <a:rPr lang="es-ES" i="1" u="sng" dirty="0">
                <a:latin typeface="Times New Roman" pitchFamily="18" charset="0"/>
                <a:cs typeface="Times New Roman" pitchFamily="18" charset="0"/>
              </a:rPr>
              <a:t>Cuando no existen desviaciones se recomienda que el burden se calcule sobre la base de</a:t>
            </a:r>
            <a:r>
              <a:rPr lang="es-ES" i="1" u="sng" dirty="0" smtClean="0">
                <a:latin typeface="Times New Roman" pitchFamily="18" charset="0"/>
                <a:cs typeface="Times New Roman" pitchFamily="18" charset="0"/>
              </a:rPr>
              <a:t>: 1,5</a:t>
            </a:r>
            <a:endParaRPr lang="es-ES" i="1" u="sng" dirty="0">
              <a:latin typeface="Times New Roman" pitchFamily="18" charset="0"/>
              <a:cs typeface="Times New Roman" pitchFamily="18" charset="0"/>
            </a:endParaRPr>
          </a:p>
          <a:p>
            <a:pPr>
              <a:buNone/>
            </a:pPr>
            <a:r>
              <a:rPr lang="es-CL" dirty="0">
                <a:latin typeface="Times New Roman" pitchFamily="18" charset="0"/>
                <a:cs typeface="Times New Roman" pitchFamily="18" charset="0"/>
              </a:rPr>
              <a:t>    </a:t>
            </a:r>
            <a:r>
              <a:rPr lang="es-CL" b="1" dirty="0" smtClean="0">
                <a:latin typeface="Times New Roman" pitchFamily="18" charset="0"/>
                <a:cs typeface="Times New Roman" pitchFamily="18" charset="0"/>
              </a:rPr>
              <a:t>B</a:t>
            </a:r>
            <a:r>
              <a:rPr lang="es-CL" sz="2400" b="1" dirty="0" smtClean="0">
                <a:latin typeface="Times New Roman" pitchFamily="18" charset="0"/>
                <a:cs typeface="Times New Roman" pitchFamily="18" charset="0"/>
              </a:rPr>
              <a:t>1 </a:t>
            </a:r>
            <a:r>
              <a:rPr lang="es-CL" b="1" dirty="0">
                <a:latin typeface="Times New Roman" pitchFamily="18" charset="0"/>
                <a:cs typeface="Times New Roman" pitchFamily="18" charset="0"/>
              </a:rPr>
              <a:t>=  1, 5 x 10,1664 = 15,3 cm (Valor del Burden)</a:t>
            </a:r>
          </a:p>
          <a:p>
            <a:pPr>
              <a:buNone/>
            </a:pPr>
            <a:r>
              <a:rPr lang="es-CL" dirty="0">
                <a:latin typeface="Times New Roman" pitchFamily="18" charset="0"/>
                <a:cs typeface="Times New Roman" pitchFamily="18" charset="0"/>
              </a:rPr>
              <a:t>   </a:t>
            </a:r>
            <a:r>
              <a:rPr lang="es-ES" i="1" u="sng" dirty="0" smtClean="0">
                <a:latin typeface="Times New Roman" pitchFamily="18" charset="0"/>
                <a:cs typeface="Times New Roman" pitchFamily="18" charset="0"/>
              </a:rPr>
              <a:t>Cuando </a:t>
            </a:r>
            <a:r>
              <a:rPr lang="es-ES" i="1" u="sng" dirty="0">
                <a:latin typeface="Times New Roman" pitchFamily="18" charset="0"/>
                <a:cs typeface="Times New Roman" pitchFamily="18" charset="0"/>
              </a:rPr>
              <a:t>la desviación angular de perforación es mayor a 1%, y existen errores en la empatadura del tiro, el burden se </a:t>
            </a:r>
            <a:r>
              <a:rPr lang="es-ES" i="1" u="sng" dirty="0" smtClean="0">
                <a:latin typeface="Times New Roman" pitchFamily="18" charset="0"/>
                <a:cs typeface="Times New Roman" pitchFamily="18" charset="0"/>
              </a:rPr>
              <a:t>calcula sobre la base de: 1,7</a:t>
            </a:r>
            <a:endParaRPr lang="es-CL" i="1" u="sng" dirty="0">
              <a:latin typeface="Times New Roman" pitchFamily="18" charset="0"/>
              <a:cs typeface="Times New Roman" pitchFamily="18" charset="0"/>
            </a:endParaRPr>
          </a:p>
          <a:p>
            <a:pPr>
              <a:buNone/>
            </a:pPr>
            <a:r>
              <a:rPr lang="es-CL" dirty="0">
                <a:latin typeface="Times New Roman" pitchFamily="18" charset="0"/>
                <a:cs typeface="Times New Roman" pitchFamily="18" charset="0"/>
              </a:rPr>
              <a:t>  </a:t>
            </a:r>
            <a:r>
              <a:rPr lang="es-CL" dirty="0" smtClean="0">
                <a:latin typeface="Times New Roman" pitchFamily="18" charset="0"/>
                <a:cs typeface="Times New Roman" pitchFamily="18" charset="0"/>
              </a:rPr>
              <a:t> </a:t>
            </a:r>
            <a:r>
              <a:rPr lang="es-CL" b="1" dirty="0">
                <a:latin typeface="Times New Roman" pitchFamily="18" charset="0"/>
                <a:cs typeface="Times New Roman" pitchFamily="18" charset="0"/>
              </a:rPr>
              <a:t>B1 =  1.7  x  10,1664 = 17,3 </a:t>
            </a:r>
            <a:r>
              <a:rPr lang="es-CL" b="1" dirty="0" smtClean="0">
                <a:latin typeface="Times New Roman" pitchFamily="18" charset="0"/>
                <a:cs typeface="Times New Roman" pitchFamily="18" charset="0"/>
              </a:rPr>
              <a:t>cm </a:t>
            </a:r>
            <a:r>
              <a:rPr lang="es-CL" b="1" dirty="0">
                <a:latin typeface="Times New Roman" pitchFamily="18" charset="0"/>
                <a:cs typeface="Times New Roman" pitchFamily="18" charset="0"/>
              </a:rPr>
              <a:t>(Valor </a:t>
            </a:r>
            <a:r>
              <a:rPr lang="es-CL" b="1" dirty="0" smtClean="0">
                <a:latin typeface="Times New Roman" pitchFamily="18" charset="0"/>
                <a:cs typeface="Times New Roman" pitchFamily="18" charset="0"/>
              </a:rPr>
              <a:t>del Burden</a:t>
            </a:r>
            <a:r>
              <a:rPr lang="es-CL" b="1" dirty="0">
                <a:latin typeface="Times New Roman" pitchFamily="18" charset="0"/>
                <a:cs typeface="Times New Roman" pitchFamily="18" charset="0"/>
              </a:rPr>
              <a:t>)</a:t>
            </a:r>
          </a:p>
          <a:p>
            <a:endParaRPr lang="es-CL" b="1" dirty="0"/>
          </a:p>
        </p:txBody>
      </p:sp>
    </p:spTree>
    <p:extLst>
      <p:ext uri="{BB962C8B-B14F-4D97-AF65-F5344CB8AC3E}">
        <p14:creationId xmlns:p14="http://schemas.microsoft.com/office/powerpoint/2010/main" val="163749226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lstStyle/>
          <a:p>
            <a:r>
              <a:rPr lang="es-CL" i="1" u="sng" dirty="0">
                <a:solidFill>
                  <a:srgbClr val="FF0000"/>
                </a:solidFill>
                <a:latin typeface="Times New Roman" pitchFamily="18" charset="0"/>
                <a:cs typeface="Times New Roman" pitchFamily="18" charset="0"/>
              </a:rPr>
              <a:t>Segundo Cuadrante:</a:t>
            </a:r>
          </a:p>
          <a:p>
            <a:pPr>
              <a:buNone/>
            </a:pPr>
            <a:r>
              <a:rPr lang="es-CL" dirty="0">
                <a:latin typeface="Times New Roman" pitchFamily="18" charset="0"/>
                <a:cs typeface="Times New Roman" pitchFamily="18" charset="0"/>
              </a:rPr>
              <a:t>     B</a:t>
            </a:r>
            <a:r>
              <a:rPr lang="es-CL" sz="2400" dirty="0">
                <a:latin typeface="Times New Roman" pitchFamily="18" charset="0"/>
                <a:cs typeface="Times New Roman" pitchFamily="18" charset="0"/>
              </a:rPr>
              <a:t>2 = </a:t>
            </a:r>
            <a:r>
              <a:rPr lang="es-CL" dirty="0">
                <a:latin typeface="Times New Roman" pitchFamily="18" charset="0"/>
                <a:cs typeface="Times New Roman" pitchFamily="18" charset="0"/>
              </a:rPr>
              <a:t> B</a:t>
            </a:r>
            <a:r>
              <a:rPr lang="es-CL" sz="2400" dirty="0">
                <a:latin typeface="Times New Roman" pitchFamily="18" charset="0"/>
                <a:cs typeface="Times New Roman" pitchFamily="18" charset="0"/>
              </a:rPr>
              <a:t>1  x  </a:t>
            </a:r>
            <a:r>
              <a:rPr lang="az-Cyrl-AZ" dirty="0">
                <a:latin typeface="Times New Roman" pitchFamily="18" charset="0"/>
                <a:cs typeface="Times New Roman" pitchFamily="18" charset="0"/>
              </a:rPr>
              <a:t>Ѵ</a:t>
            </a:r>
            <a:r>
              <a:rPr lang="es-CL" sz="2000" dirty="0">
                <a:latin typeface="Times New Roman" pitchFamily="18" charset="0"/>
                <a:cs typeface="Times New Roman" pitchFamily="18" charset="0"/>
              </a:rPr>
              <a:t>2   </a:t>
            </a:r>
            <a:r>
              <a:rPr lang="es-CL" dirty="0">
                <a:latin typeface="Times New Roman" pitchFamily="18" charset="0"/>
                <a:cs typeface="Times New Roman" pitchFamily="18" charset="0"/>
              </a:rPr>
              <a:t>(Valor del Burden)</a:t>
            </a:r>
            <a:endParaRPr lang="es-CL" sz="2000" dirty="0">
              <a:latin typeface="Times New Roman" pitchFamily="18" charset="0"/>
              <a:cs typeface="Times New Roman" pitchFamily="18" charset="0"/>
            </a:endParaRPr>
          </a:p>
          <a:p>
            <a:r>
              <a:rPr lang="es-CL" i="1" u="sng" dirty="0">
                <a:solidFill>
                  <a:srgbClr val="FF0000"/>
                </a:solidFill>
                <a:latin typeface="Times New Roman" pitchFamily="18" charset="0"/>
                <a:cs typeface="Times New Roman" pitchFamily="18" charset="0"/>
              </a:rPr>
              <a:t>Tercer  </a:t>
            </a:r>
            <a:r>
              <a:rPr lang="es-CL" i="1" u="sng" dirty="0" smtClean="0">
                <a:solidFill>
                  <a:srgbClr val="FF0000"/>
                </a:solidFill>
                <a:latin typeface="Times New Roman" pitchFamily="18" charset="0"/>
                <a:cs typeface="Times New Roman" pitchFamily="18" charset="0"/>
              </a:rPr>
              <a:t>Cuadrante:</a:t>
            </a:r>
            <a:endParaRPr lang="es-CL" i="1" u="sng" dirty="0">
              <a:solidFill>
                <a:srgbClr val="FF0000"/>
              </a:solidFill>
              <a:latin typeface="Times New Roman" pitchFamily="18" charset="0"/>
              <a:cs typeface="Times New Roman" pitchFamily="18" charset="0"/>
            </a:endParaRPr>
          </a:p>
          <a:p>
            <a:pPr>
              <a:buNone/>
            </a:pPr>
            <a:r>
              <a:rPr lang="es-CL" dirty="0">
                <a:latin typeface="Times New Roman" pitchFamily="18" charset="0"/>
                <a:cs typeface="Times New Roman" pitchFamily="18" charset="0"/>
              </a:rPr>
              <a:t>     B</a:t>
            </a:r>
            <a:r>
              <a:rPr lang="es-CL" sz="2400" dirty="0">
                <a:latin typeface="Times New Roman" pitchFamily="18" charset="0"/>
                <a:cs typeface="Times New Roman" pitchFamily="18" charset="0"/>
              </a:rPr>
              <a:t>3 =    </a:t>
            </a:r>
            <a:r>
              <a:rPr lang="es-CL" dirty="0">
                <a:latin typeface="Times New Roman" pitchFamily="18" charset="0"/>
                <a:cs typeface="Times New Roman" pitchFamily="18" charset="0"/>
              </a:rPr>
              <a:t>1.5  </a:t>
            </a:r>
            <a:r>
              <a:rPr lang="es-CL" sz="2400" dirty="0">
                <a:latin typeface="Times New Roman" pitchFamily="18" charset="0"/>
                <a:cs typeface="Times New Roman" pitchFamily="18" charset="0"/>
              </a:rPr>
              <a:t> x  </a:t>
            </a:r>
            <a:r>
              <a:rPr lang="es-CL" dirty="0">
                <a:latin typeface="Times New Roman" pitchFamily="18" charset="0"/>
                <a:cs typeface="Times New Roman" pitchFamily="18" charset="0"/>
              </a:rPr>
              <a:t>B</a:t>
            </a:r>
            <a:r>
              <a:rPr lang="es-CL" sz="2400" dirty="0">
                <a:latin typeface="Times New Roman" pitchFamily="18" charset="0"/>
                <a:cs typeface="Times New Roman" pitchFamily="18" charset="0"/>
              </a:rPr>
              <a:t>2  x </a:t>
            </a:r>
            <a:r>
              <a:rPr lang="az-Cyrl-AZ" dirty="0">
                <a:latin typeface="Times New Roman" pitchFamily="18" charset="0"/>
                <a:cs typeface="Times New Roman" pitchFamily="18" charset="0"/>
              </a:rPr>
              <a:t>Ѵ</a:t>
            </a:r>
            <a:r>
              <a:rPr lang="es-CL" sz="1800" dirty="0">
                <a:latin typeface="Times New Roman" pitchFamily="18" charset="0"/>
                <a:cs typeface="Times New Roman" pitchFamily="18" charset="0"/>
              </a:rPr>
              <a:t>2  </a:t>
            </a:r>
            <a:r>
              <a:rPr lang="es-CL" dirty="0">
                <a:latin typeface="Times New Roman" pitchFamily="18" charset="0"/>
                <a:cs typeface="Times New Roman" pitchFamily="18" charset="0"/>
              </a:rPr>
              <a:t>(Valor del Burden)</a:t>
            </a:r>
          </a:p>
          <a:p>
            <a:r>
              <a:rPr lang="es-CL" sz="3600" i="1" u="sng" dirty="0">
                <a:solidFill>
                  <a:srgbClr val="FF0000"/>
                </a:solidFill>
                <a:latin typeface="Times New Roman" pitchFamily="18" charset="0"/>
                <a:cs typeface="Times New Roman" pitchFamily="18" charset="0"/>
              </a:rPr>
              <a:t>Cuarto </a:t>
            </a:r>
            <a:r>
              <a:rPr lang="es-CL" sz="3600" i="1" u="sng" dirty="0" smtClean="0">
                <a:solidFill>
                  <a:srgbClr val="FF0000"/>
                </a:solidFill>
                <a:latin typeface="Times New Roman" pitchFamily="18" charset="0"/>
                <a:cs typeface="Times New Roman" pitchFamily="18" charset="0"/>
              </a:rPr>
              <a:t>Cuadrante:</a:t>
            </a:r>
            <a:endParaRPr lang="es-CL" sz="3600" i="1" u="sng" dirty="0">
              <a:solidFill>
                <a:srgbClr val="FF0000"/>
              </a:solidFill>
              <a:latin typeface="Times New Roman" pitchFamily="18" charset="0"/>
              <a:cs typeface="Times New Roman" pitchFamily="18" charset="0"/>
            </a:endParaRPr>
          </a:p>
          <a:p>
            <a:pPr>
              <a:buNone/>
            </a:pPr>
            <a:r>
              <a:rPr lang="es-CL" dirty="0">
                <a:latin typeface="Times New Roman" pitchFamily="18" charset="0"/>
                <a:cs typeface="Times New Roman" pitchFamily="18" charset="0"/>
              </a:rPr>
              <a:t>     B</a:t>
            </a:r>
            <a:r>
              <a:rPr lang="es-CL" sz="2800" dirty="0">
                <a:latin typeface="Times New Roman" pitchFamily="18" charset="0"/>
                <a:cs typeface="Times New Roman" pitchFamily="18" charset="0"/>
              </a:rPr>
              <a:t>4</a:t>
            </a:r>
            <a:r>
              <a:rPr lang="es-CL" sz="1800" dirty="0">
                <a:latin typeface="Times New Roman" pitchFamily="18" charset="0"/>
                <a:cs typeface="Times New Roman" pitchFamily="18" charset="0"/>
              </a:rPr>
              <a:t> =     </a:t>
            </a:r>
            <a:r>
              <a:rPr lang="es-CL" dirty="0">
                <a:latin typeface="Times New Roman" pitchFamily="18" charset="0"/>
                <a:cs typeface="Times New Roman" pitchFamily="18" charset="0"/>
              </a:rPr>
              <a:t>1,5</a:t>
            </a:r>
            <a:r>
              <a:rPr lang="es-CL" sz="1800" dirty="0">
                <a:latin typeface="Times New Roman" pitchFamily="18" charset="0"/>
                <a:cs typeface="Times New Roman" pitchFamily="18" charset="0"/>
              </a:rPr>
              <a:t>   </a:t>
            </a:r>
            <a:r>
              <a:rPr lang="es-CL" sz="2400" dirty="0">
                <a:latin typeface="Times New Roman" pitchFamily="18" charset="0"/>
                <a:cs typeface="Times New Roman" pitchFamily="18" charset="0"/>
              </a:rPr>
              <a:t>x   </a:t>
            </a:r>
            <a:r>
              <a:rPr lang="es-CL" dirty="0">
                <a:latin typeface="Times New Roman" pitchFamily="18" charset="0"/>
                <a:cs typeface="Times New Roman" pitchFamily="18" charset="0"/>
              </a:rPr>
              <a:t>B</a:t>
            </a:r>
            <a:r>
              <a:rPr lang="es-CL" sz="2400" dirty="0">
                <a:latin typeface="Times New Roman" pitchFamily="18" charset="0"/>
                <a:cs typeface="Times New Roman" pitchFamily="18" charset="0"/>
              </a:rPr>
              <a:t>3   x </a:t>
            </a:r>
            <a:r>
              <a:rPr lang="az-Cyrl-AZ" dirty="0">
                <a:latin typeface="Times New Roman" pitchFamily="18" charset="0"/>
                <a:cs typeface="Times New Roman" pitchFamily="18" charset="0"/>
              </a:rPr>
              <a:t>Ѵ</a:t>
            </a:r>
            <a:r>
              <a:rPr lang="es-CL" sz="1800" dirty="0">
                <a:latin typeface="Times New Roman" pitchFamily="18" charset="0"/>
                <a:cs typeface="Times New Roman" pitchFamily="18" charset="0"/>
              </a:rPr>
              <a:t>2 </a:t>
            </a:r>
            <a:r>
              <a:rPr lang="es-CL" dirty="0">
                <a:latin typeface="Times New Roman" pitchFamily="18" charset="0"/>
                <a:cs typeface="Times New Roman" pitchFamily="18" charset="0"/>
              </a:rPr>
              <a:t>(Valor del Burden</a:t>
            </a:r>
            <a:r>
              <a:rPr lang="es-CL" dirty="0" smtClean="0">
                <a:latin typeface="Times New Roman" pitchFamily="18" charset="0"/>
                <a:cs typeface="Times New Roman" pitchFamily="18" charset="0"/>
              </a:rPr>
              <a:t>)</a:t>
            </a:r>
          </a:p>
          <a:p>
            <a:pPr>
              <a:buNone/>
            </a:pPr>
            <a:r>
              <a:rPr lang="es-CL" dirty="0" smtClean="0">
                <a:latin typeface="Times New Roman" pitchFamily="18" charset="0"/>
                <a:cs typeface="Times New Roman" pitchFamily="18" charset="0"/>
              </a:rPr>
              <a:t>    </a:t>
            </a:r>
            <a:r>
              <a:rPr lang="es-CL" i="1" u="sng" dirty="0" smtClean="0">
                <a:latin typeface="Times New Roman" pitchFamily="18" charset="0"/>
                <a:cs typeface="Times New Roman" pitchFamily="18" charset="0"/>
              </a:rPr>
              <a:t>Método aplicados a la perforación Paralela usando el/los tiros huecos, especialmente cuando es perforado con sistema mecanizados.</a:t>
            </a:r>
            <a:endParaRPr lang="es-CL" i="1" u="sng" dirty="0">
              <a:latin typeface="Times New Roman" pitchFamily="18" charset="0"/>
              <a:cs typeface="Times New Roman" pitchFamily="18" charset="0"/>
            </a:endParaRPr>
          </a:p>
          <a:p>
            <a:endParaRPr lang="es-CL" dirty="0"/>
          </a:p>
          <a:p>
            <a:pPr marL="0" indent="0">
              <a:buNone/>
            </a:pPr>
            <a:endParaRPr lang="es-CL" dirty="0"/>
          </a:p>
        </p:txBody>
      </p:sp>
      <p:cxnSp>
        <p:nvCxnSpPr>
          <p:cNvPr id="4" name="3 Conector recto"/>
          <p:cNvCxnSpPr/>
          <p:nvPr/>
        </p:nvCxnSpPr>
        <p:spPr>
          <a:xfrm>
            <a:off x="2627784" y="764704"/>
            <a:ext cx="288032" cy="0"/>
          </a:xfrm>
          <a:prstGeom prst="line">
            <a:avLst/>
          </a:prstGeom>
        </p:spPr>
        <p:style>
          <a:lnRef idx="2">
            <a:schemeClr val="dk1"/>
          </a:lnRef>
          <a:fillRef idx="0">
            <a:schemeClr val="dk1"/>
          </a:fillRef>
          <a:effectRef idx="1">
            <a:schemeClr val="dk1"/>
          </a:effectRef>
          <a:fontRef idx="minor">
            <a:schemeClr val="tx1"/>
          </a:fontRef>
        </p:style>
      </p:cxnSp>
      <p:cxnSp>
        <p:nvCxnSpPr>
          <p:cNvPr id="6" name="5 Conector recto"/>
          <p:cNvCxnSpPr/>
          <p:nvPr/>
        </p:nvCxnSpPr>
        <p:spPr>
          <a:xfrm>
            <a:off x="3779912" y="1916832"/>
            <a:ext cx="288032" cy="0"/>
          </a:xfrm>
          <a:prstGeom prst="line">
            <a:avLst/>
          </a:prstGeom>
        </p:spPr>
        <p:style>
          <a:lnRef idx="2">
            <a:schemeClr val="dk1"/>
          </a:lnRef>
          <a:fillRef idx="0">
            <a:schemeClr val="dk1"/>
          </a:fillRef>
          <a:effectRef idx="1">
            <a:schemeClr val="dk1"/>
          </a:effectRef>
          <a:fontRef idx="minor">
            <a:schemeClr val="tx1"/>
          </a:fontRef>
        </p:style>
      </p:cxnSp>
      <p:cxnSp>
        <p:nvCxnSpPr>
          <p:cNvPr id="26" name="25 Conector recto"/>
          <p:cNvCxnSpPr/>
          <p:nvPr/>
        </p:nvCxnSpPr>
        <p:spPr>
          <a:xfrm>
            <a:off x="3779912" y="3212976"/>
            <a:ext cx="288032"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09128851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dirty="0"/>
          </a:p>
        </p:txBody>
      </p:sp>
      <p:pic>
        <p:nvPicPr>
          <p:cNvPr id="711682" name="Picture 2" descr="C:\Users\Victor\Pictures\33-187dee858f.png"/>
          <p:cNvPicPr>
            <a:picLocks noGrp="1" noChangeAspect="1" noChangeArrowheads="1"/>
          </p:cNvPicPr>
          <p:nvPr>
            <p:ph idx="1"/>
          </p:nvPr>
        </p:nvPicPr>
        <p:blipFill>
          <a:blip r:embed="rId2" cstate="print"/>
          <a:srcRect/>
          <a:stretch>
            <a:fillRect/>
          </a:stretch>
        </p:blipFill>
        <p:spPr bwMode="auto">
          <a:xfrm>
            <a:off x="0" y="0"/>
            <a:ext cx="9144000" cy="6861554"/>
          </a:xfrm>
          <a:prstGeom prst="rect">
            <a:avLst/>
          </a:prstGeom>
        </p:spPr>
        <p:style>
          <a:lnRef idx="2">
            <a:schemeClr val="dk1"/>
          </a:lnRef>
          <a:fillRef idx="1">
            <a:schemeClr val="lt1"/>
          </a:fillRef>
          <a:effectRef idx="0">
            <a:schemeClr val="dk1"/>
          </a:effectRef>
          <a:fontRef idx="minor">
            <a:schemeClr val="dk1"/>
          </a:fontRef>
        </p:style>
      </p:pic>
      <p:sp>
        <p:nvSpPr>
          <p:cNvPr id="5" name="4 CuadroTexto"/>
          <p:cNvSpPr txBox="1"/>
          <p:nvPr/>
        </p:nvSpPr>
        <p:spPr>
          <a:xfrm>
            <a:off x="4283968" y="2852936"/>
            <a:ext cx="328747" cy="369332"/>
          </a:xfrm>
          <a:prstGeom prst="rect">
            <a:avLst/>
          </a:prstGeom>
          <a:noFill/>
        </p:spPr>
        <p:txBody>
          <a:bodyPr wrap="square" rtlCol="0">
            <a:spAutoFit/>
          </a:bodyPr>
          <a:lstStyle/>
          <a:p>
            <a:r>
              <a:rPr lang="es-CL" dirty="0" smtClean="0"/>
              <a:t>1</a:t>
            </a:r>
            <a:endParaRPr lang="es-CL" dirty="0"/>
          </a:p>
        </p:txBody>
      </p:sp>
      <p:sp>
        <p:nvSpPr>
          <p:cNvPr id="6" name="5 CuadroTexto"/>
          <p:cNvSpPr txBox="1"/>
          <p:nvPr/>
        </p:nvSpPr>
        <p:spPr>
          <a:xfrm>
            <a:off x="4283968" y="3789040"/>
            <a:ext cx="328747" cy="369332"/>
          </a:xfrm>
          <a:prstGeom prst="rect">
            <a:avLst/>
          </a:prstGeom>
          <a:noFill/>
        </p:spPr>
        <p:txBody>
          <a:bodyPr wrap="square" rtlCol="0">
            <a:spAutoFit/>
          </a:bodyPr>
          <a:lstStyle/>
          <a:p>
            <a:r>
              <a:rPr lang="es-CL" dirty="0" smtClean="0"/>
              <a:t>1</a:t>
            </a:r>
            <a:endParaRPr lang="es-CL" dirty="0"/>
          </a:p>
        </p:txBody>
      </p:sp>
      <p:sp>
        <p:nvSpPr>
          <p:cNvPr id="7" name="6 CuadroTexto"/>
          <p:cNvSpPr txBox="1"/>
          <p:nvPr/>
        </p:nvSpPr>
        <p:spPr>
          <a:xfrm>
            <a:off x="4860032" y="3284984"/>
            <a:ext cx="328747" cy="369332"/>
          </a:xfrm>
          <a:prstGeom prst="rect">
            <a:avLst/>
          </a:prstGeom>
          <a:noFill/>
        </p:spPr>
        <p:txBody>
          <a:bodyPr wrap="square" rtlCol="0">
            <a:spAutoFit/>
          </a:bodyPr>
          <a:lstStyle/>
          <a:p>
            <a:r>
              <a:rPr lang="es-CL" dirty="0" smtClean="0"/>
              <a:t>2</a:t>
            </a:r>
            <a:endParaRPr lang="es-CL" dirty="0"/>
          </a:p>
        </p:txBody>
      </p:sp>
      <p:sp>
        <p:nvSpPr>
          <p:cNvPr id="8" name="7 CuadroTexto"/>
          <p:cNvSpPr txBox="1"/>
          <p:nvPr/>
        </p:nvSpPr>
        <p:spPr>
          <a:xfrm>
            <a:off x="3779912" y="3284984"/>
            <a:ext cx="328747" cy="369332"/>
          </a:xfrm>
          <a:prstGeom prst="rect">
            <a:avLst/>
          </a:prstGeom>
          <a:noFill/>
        </p:spPr>
        <p:txBody>
          <a:bodyPr wrap="square" rtlCol="0">
            <a:spAutoFit/>
          </a:bodyPr>
          <a:lstStyle/>
          <a:p>
            <a:r>
              <a:rPr lang="es-CL" dirty="0" smtClean="0"/>
              <a:t>2</a:t>
            </a:r>
            <a:endParaRPr lang="es-CL" dirty="0"/>
          </a:p>
        </p:txBody>
      </p:sp>
      <p:sp>
        <p:nvSpPr>
          <p:cNvPr id="9" name="8 CuadroTexto"/>
          <p:cNvSpPr txBox="1"/>
          <p:nvPr/>
        </p:nvSpPr>
        <p:spPr>
          <a:xfrm>
            <a:off x="3563888" y="2564904"/>
            <a:ext cx="445702" cy="369332"/>
          </a:xfrm>
          <a:prstGeom prst="rect">
            <a:avLst/>
          </a:prstGeom>
          <a:noFill/>
        </p:spPr>
        <p:txBody>
          <a:bodyPr wrap="square" rtlCol="0">
            <a:spAutoFit/>
          </a:bodyPr>
          <a:lstStyle/>
          <a:p>
            <a:r>
              <a:rPr lang="es-CL" dirty="0" smtClean="0"/>
              <a:t>3</a:t>
            </a:r>
            <a:endParaRPr lang="es-CL" dirty="0"/>
          </a:p>
        </p:txBody>
      </p:sp>
      <p:sp>
        <p:nvSpPr>
          <p:cNvPr id="10" name="9 CuadroTexto"/>
          <p:cNvSpPr txBox="1"/>
          <p:nvPr/>
        </p:nvSpPr>
        <p:spPr>
          <a:xfrm>
            <a:off x="5148064" y="3861048"/>
            <a:ext cx="445702" cy="369332"/>
          </a:xfrm>
          <a:prstGeom prst="rect">
            <a:avLst/>
          </a:prstGeom>
          <a:noFill/>
        </p:spPr>
        <p:txBody>
          <a:bodyPr wrap="square" rtlCol="0">
            <a:spAutoFit/>
          </a:bodyPr>
          <a:lstStyle/>
          <a:p>
            <a:r>
              <a:rPr lang="es-CL" dirty="0" smtClean="0"/>
              <a:t>3</a:t>
            </a:r>
            <a:endParaRPr lang="es-CL" dirty="0"/>
          </a:p>
        </p:txBody>
      </p:sp>
      <p:sp>
        <p:nvSpPr>
          <p:cNvPr id="11" name="10 CuadroTexto"/>
          <p:cNvSpPr txBox="1"/>
          <p:nvPr/>
        </p:nvSpPr>
        <p:spPr>
          <a:xfrm>
            <a:off x="5220072" y="2708920"/>
            <a:ext cx="301686" cy="369332"/>
          </a:xfrm>
          <a:prstGeom prst="rect">
            <a:avLst/>
          </a:prstGeom>
          <a:noFill/>
        </p:spPr>
        <p:txBody>
          <a:bodyPr wrap="none" rtlCol="0">
            <a:spAutoFit/>
          </a:bodyPr>
          <a:lstStyle/>
          <a:p>
            <a:r>
              <a:rPr lang="es-CL" dirty="0" smtClean="0"/>
              <a:t>4</a:t>
            </a:r>
            <a:endParaRPr lang="es-CL" dirty="0"/>
          </a:p>
        </p:txBody>
      </p:sp>
      <p:sp>
        <p:nvSpPr>
          <p:cNvPr id="12" name="11 CuadroTexto"/>
          <p:cNvSpPr txBox="1"/>
          <p:nvPr/>
        </p:nvSpPr>
        <p:spPr>
          <a:xfrm>
            <a:off x="3491880" y="3861048"/>
            <a:ext cx="432048" cy="369332"/>
          </a:xfrm>
          <a:prstGeom prst="rect">
            <a:avLst/>
          </a:prstGeom>
          <a:noFill/>
        </p:spPr>
        <p:txBody>
          <a:bodyPr wrap="square" rtlCol="0">
            <a:spAutoFit/>
          </a:bodyPr>
          <a:lstStyle/>
          <a:p>
            <a:r>
              <a:rPr lang="es-CL" dirty="0" smtClean="0"/>
              <a:t>4</a:t>
            </a:r>
            <a:endParaRPr lang="es-CL" dirty="0"/>
          </a:p>
        </p:txBody>
      </p:sp>
      <p:sp>
        <p:nvSpPr>
          <p:cNvPr id="13" name="12 CuadroTexto"/>
          <p:cNvSpPr txBox="1"/>
          <p:nvPr/>
        </p:nvSpPr>
        <p:spPr>
          <a:xfrm>
            <a:off x="4427984" y="2060848"/>
            <a:ext cx="328747" cy="369332"/>
          </a:xfrm>
          <a:prstGeom prst="rect">
            <a:avLst/>
          </a:prstGeom>
          <a:noFill/>
        </p:spPr>
        <p:txBody>
          <a:bodyPr wrap="square" rtlCol="0">
            <a:spAutoFit/>
          </a:bodyPr>
          <a:lstStyle/>
          <a:p>
            <a:r>
              <a:rPr lang="es-CL" dirty="0" smtClean="0"/>
              <a:t>5</a:t>
            </a:r>
            <a:endParaRPr lang="es-CL" dirty="0"/>
          </a:p>
        </p:txBody>
      </p:sp>
      <p:sp>
        <p:nvSpPr>
          <p:cNvPr id="14" name="13 CuadroTexto"/>
          <p:cNvSpPr txBox="1"/>
          <p:nvPr/>
        </p:nvSpPr>
        <p:spPr>
          <a:xfrm>
            <a:off x="4283968" y="4437112"/>
            <a:ext cx="328747" cy="369332"/>
          </a:xfrm>
          <a:prstGeom prst="rect">
            <a:avLst/>
          </a:prstGeom>
          <a:noFill/>
        </p:spPr>
        <p:txBody>
          <a:bodyPr wrap="square" rtlCol="0">
            <a:spAutoFit/>
          </a:bodyPr>
          <a:lstStyle/>
          <a:p>
            <a:r>
              <a:rPr lang="es-CL" dirty="0" smtClean="0"/>
              <a:t>5</a:t>
            </a:r>
            <a:endParaRPr lang="es-CL" dirty="0"/>
          </a:p>
        </p:txBody>
      </p:sp>
      <p:sp>
        <p:nvSpPr>
          <p:cNvPr id="15" name="14 CuadroTexto"/>
          <p:cNvSpPr txBox="1"/>
          <p:nvPr/>
        </p:nvSpPr>
        <p:spPr>
          <a:xfrm>
            <a:off x="5724128" y="3212976"/>
            <a:ext cx="328747" cy="369332"/>
          </a:xfrm>
          <a:prstGeom prst="rect">
            <a:avLst/>
          </a:prstGeom>
          <a:noFill/>
        </p:spPr>
        <p:txBody>
          <a:bodyPr wrap="square" rtlCol="0">
            <a:spAutoFit/>
          </a:bodyPr>
          <a:lstStyle/>
          <a:p>
            <a:r>
              <a:rPr lang="es-CL" dirty="0" smtClean="0"/>
              <a:t>5</a:t>
            </a:r>
            <a:endParaRPr lang="es-CL" dirty="0"/>
          </a:p>
        </p:txBody>
      </p:sp>
      <p:sp>
        <p:nvSpPr>
          <p:cNvPr id="16" name="15 CuadroTexto"/>
          <p:cNvSpPr txBox="1"/>
          <p:nvPr/>
        </p:nvSpPr>
        <p:spPr>
          <a:xfrm>
            <a:off x="2843808" y="3284984"/>
            <a:ext cx="400755" cy="369332"/>
          </a:xfrm>
          <a:prstGeom prst="rect">
            <a:avLst/>
          </a:prstGeom>
          <a:noFill/>
        </p:spPr>
        <p:txBody>
          <a:bodyPr wrap="square" rtlCol="0">
            <a:spAutoFit/>
          </a:bodyPr>
          <a:lstStyle/>
          <a:p>
            <a:r>
              <a:rPr lang="es-CL" dirty="0" smtClean="0"/>
              <a:t>5</a:t>
            </a:r>
            <a:endParaRPr lang="es-CL" dirty="0"/>
          </a:p>
        </p:txBody>
      </p:sp>
      <p:sp>
        <p:nvSpPr>
          <p:cNvPr id="17" name="16 CuadroTexto"/>
          <p:cNvSpPr txBox="1"/>
          <p:nvPr/>
        </p:nvSpPr>
        <p:spPr>
          <a:xfrm>
            <a:off x="2843808" y="2204864"/>
            <a:ext cx="400755" cy="369332"/>
          </a:xfrm>
          <a:prstGeom prst="rect">
            <a:avLst/>
          </a:prstGeom>
          <a:noFill/>
        </p:spPr>
        <p:txBody>
          <a:bodyPr wrap="square" rtlCol="0">
            <a:spAutoFit/>
          </a:bodyPr>
          <a:lstStyle/>
          <a:p>
            <a:r>
              <a:rPr lang="es-CL" dirty="0" smtClean="0"/>
              <a:t>6</a:t>
            </a:r>
            <a:endParaRPr lang="es-CL" dirty="0"/>
          </a:p>
        </p:txBody>
      </p:sp>
      <p:sp>
        <p:nvSpPr>
          <p:cNvPr id="18" name="17 CuadroTexto"/>
          <p:cNvSpPr txBox="1"/>
          <p:nvPr/>
        </p:nvSpPr>
        <p:spPr>
          <a:xfrm>
            <a:off x="5724128" y="2132856"/>
            <a:ext cx="400755" cy="369332"/>
          </a:xfrm>
          <a:prstGeom prst="rect">
            <a:avLst/>
          </a:prstGeom>
          <a:noFill/>
        </p:spPr>
        <p:txBody>
          <a:bodyPr wrap="square" rtlCol="0">
            <a:spAutoFit/>
          </a:bodyPr>
          <a:lstStyle/>
          <a:p>
            <a:r>
              <a:rPr lang="es-CL" dirty="0" smtClean="0"/>
              <a:t>6</a:t>
            </a:r>
            <a:endParaRPr lang="es-CL" dirty="0"/>
          </a:p>
        </p:txBody>
      </p:sp>
      <p:sp>
        <p:nvSpPr>
          <p:cNvPr id="19" name="18 CuadroTexto"/>
          <p:cNvSpPr txBox="1"/>
          <p:nvPr/>
        </p:nvSpPr>
        <p:spPr>
          <a:xfrm>
            <a:off x="5796136" y="4221088"/>
            <a:ext cx="360040" cy="369332"/>
          </a:xfrm>
          <a:prstGeom prst="rect">
            <a:avLst/>
          </a:prstGeom>
          <a:noFill/>
        </p:spPr>
        <p:txBody>
          <a:bodyPr wrap="square" rtlCol="0">
            <a:spAutoFit/>
          </a:bodyPr>
          <a:lstStyle/>
          <a:p>
            <a:r>
              <a:rPr lang="es-CL" dirty="0" smtClean="0"/>
              <a:t>6</a:t>
            </a:r>
            <a:endParaRPr lang="es-CL" dirty="0"/>
          </a:p>
        </p:txBody>
      </p:sp>
      <p:sp>
        <p:nvSpPr>
          <p:cNvPr id="20" name="19 CuadroTexto"/>
          <p:cNvSpPr txBox="1"/>
          <p:nvPr/>
        </p:nvSpPr>
        <p:spPr>
          <a:xfrm>
            <a:off x="2843808" y="4293096"/>
            <a:ext cx="328747" cy="369332"/>
          </a:xfrm>
          <a:prstGeom prst="rect">
            <a:avLst/>
          </a:prstGeom>
          <a:noFill/>
        </p:spPr>
        <p:txBody>
          <a:bodyPr wrap="square" rtlCol="0">
            <a:spAutoFit/>
          </a:bodyPr>
          <a:lstStyle/>
          <a:p>
            <a:r>
              <a:rPr lang="es-CL" dirty="0" smtClean="0"/>
              <a:t>6</a:t>
            </a:r>
            <a:endParaRPr lang="es-CL" dirty="0"/>
          </a:p>
        </p:txBody>
      </p:sp>
      <p:sp>
        <p:nvSpPr>
          <p:cNvPr id="21" name="20 CuadroTexto"/>
          <p:cNvSpPr txBox="1"/>
          <p:nvPr/>
        </p:nvSpPr>
        <p:spPr>
          <a:xfrm>
            <a:off x="3419872" y="1628800"/>
            <a:ext cx="648072" cy="369332"/>
          </a:xfrm>
          <a:prstGeom prst="rect">
            <a:avLst/>
          </a:prstGeom>
          <a:noFill/>
        </p:spPr>
        <p:txBody>
          <a:bodyPr wrap="square" rtlCol="0">
            <a:spAutoFit/>
          </a:bodyPr>
          <a:lstStyle/>
          <a:p>
            <a:r>
              <a:rPr lang="es-CL" dirty="0" smtClean="0"/>
              <a:t>7</a:t>
            </a:r>
            <a:endParaRPr lang="es-CL" dirty="0"/>
          </a:p>
        </p:txBody>
      </p:sp>
      <p:sp>
        <p:nvSpPr>
          <p:cNvPr id="22" name="21 CuadroTexto"/>
          <p:cNvSpPr txBox="1"/>
          <p:nvPr/>
        </p:nvSpPr>
        <p:spPr>
          <a:xfrm>
            <a:off x="4644008" y="1556792"/>
            <a:ext cx="301686" cy="369332"/>
          </a:xfrm>
          <a:prstGeom prst="rect">
            <a:avLst/>
          </a:prstGeom>
          <a:noFill/>
        </p:spPr>
        <p:txBody>
          <a:bodyPr wrap="square" rtlCol="0">
            <a:spAutoFit/>
          </a:bodyPr>
          <a:lstStyle/>
          <a:p>
            <a:r>
              <a:rPr lang="es-CL" dirty="0" smtClean="0"/>
              <a:t>7</a:t>
            </a:r>
            <a:endParaRPr lang="es-CL" dirty="0"/>
          </a:p>
        </p:txBody>
      </p:sp>
      <p:sp>
        <p:nvSpPr>
          <p:cNvPr id="23" name="22 CuadroTexto"/>
          <p:cNvSpPr txBox="1"/>
          <p:nvPr/>
        </p:nvSpPr>
        <p:spPr>
          <a:xfrm>
            <a:off x="5652120" y="1628800"/>
            <a:ext cx="256739" cy="369332"/>
          </a:xfrm>
          <a:prstGeom prst="rect">
            <a:avLst/>
          </a:prstGeom>
          <a:noFill/>
        </p:spPr>
        <p:txBody>
          <a:bodyPr wrap="square" rtlCol="0">
            <a:spAutoFit/>
          </a:bodyPr>
          <a:lstStyle/>
          <a:p>
            <a:r>
              <a:rPr lang="es-CL" dirty="0" smtClean="0"/>
              <a:t>7</a:t>
            </a:r>
            <a:endParaRPr lang="es-CL" dirty="0"/>
          </a:p>
        </p:txBody>
      </p:sp>
      <p:sp>
        <p:nvSpPr>
          <p:cNvPr id="24" name="23 CuadroTexto"/>
          <p:cNvSpPr txBox="1"/>
          <p:nvPr/>
        </p:nvSpPr>
        <p:spPr>
          <a:xfrm>
            <a:off x="2411760" y="2060848"/>
            <a:ext cx="328747" cy="369332"/>
          </a:xfrm>
          <a:prstGeom prst="rect">
            <a:avLst/>
          </a:prstGeom>
          <a:noFill/>
        </p:spPr>
        <p:txBody>
          <a:bodyPr wrap="square" rtlCol="0">
            <a:spAutoFit/>
          </a:bodyPr>
          <a:lstStyle/>
          <a:p>
            <a:r>
              <a:rPr lang="es-CL" dirty="0" smtClean="0"/>
              <a:t>8</a:t>
            </a:r>
            <a:endParaRPr lang="es-CL" dirty="0"/>
          </a:p>
        </p:txBody>
      </p:sp>
      <p:sp>
        <p:nvSpPr>
          <p:cNvPr id="25" name="24 CuadroTexto"/>
          <p:cNvSpPr txBox="1"/>
          <p:nvPr/>
        </p:nvSpPr>
        <p:spPr>
          <a:xfrm>
            <a:off x="2339752" y="2996952"/>
            <a:ext cx="400755" cy="369332"/>
          </a:xfrm>
          <a:prstGeom prst="rect">
            <a:avLst/>
          </a:prstGeom>
          <a:noFill/>
        </p:spPr>
        <p:txBody>
          <a:bodyPr wrap="square" rtlCol="0">
            <a:spAutoFit/>
          </a:bodyPr>
          <a:lstStyle/>
          <a:p>
            <a:r>
              <a:rPr lang="es-CL" dirty="0" smtClean="0"/>
              <a:t>8</a:t>
            </a:r>
            <a:endParaRPr lang="es-CL" dirty="0"/>
          </a:p>
        </p:txBody>
      </p:sp>
      <p:sp>
        <p:nvSpPr>
          <p:cNvPr id="26" name="25 CuadroTexto"/>
          <p:cNvSpPr txBox="1"/>
          <p:nvPr/>
        </p:nvSpPr>
        <p:spPr>
          <a:xfrm>
            <a:off x="2339752" y="3861048"/>
            <a:ext cx="328747" cy="369332"/>
          </a:xfrm>
          <a:prstGeom prst="rect">
            <a:avLst/>
          </a:prstGeom>
          <a:noFill/>
        </p:spPr>
        <p:txBody>
          <a:bodyPr wrap="square" rtlCol="0">
            <a:spAutoFit/>
          </a:bodyPr>
          <a:lstStyle/>
          <a:p>
            <a:r>
              <a:rPr lang="es-CL" dirty="0" smtClean="0"/>
              <a:t>8</a:t>
            </a:r>
            <a:endParaRPr lang="es-CL" dirty="0"/>
          </a:p>
        </p:txBody>
      </p:sp>
      <p:sp>
        <p:nvSpPr>
          <p:cNvPr id="27" name="26 CuadroTexto"/>
          <p:cNvSpPr txBox="1"/>
          <p:nvPr/>
        </p:nvSpPr>
        <p:spPr>
          <a:xfrm>
            <a:off x="6300192" y="1916832"/>
            <a:ext cx="328747" cy="369332"/>
          </a:xfrm>
          <a:prstGeom prst="rect">
            <a:avLst/>
          </a:prstGeom>
          <a:noFill/>
        </p:spPr>
        <p:txBody>
          <a:bodyPr wrap="square" rtlCol="0">
            <a:spAutoFit/>
          </a:bodyPr>
          <a:lstStyle/>
          <a:p>
            <a:r>
              <a:rPr lang="es-CL" dirty="0" smtClean="0"/>
              <a:t>8</a:t>
            </a:r>
            <a:endParaRPr lang="es-CL" dirty="0"/>
          </a:p>
        </p:txBody>
      </p:sp>
      <p:sp>
        <p:nvSpPr>
          <p:cNvPr id="28" name="27 CuadroTexto"/>
          <p:cNvSpPr txBox="1"/>
          <p:nvPr/>
        </p:nvSpPr>
        <p:spPr>
          <a:xfrm>
            <a:off x="6300192" y="3140968"/>
            <a:ext cx="400755" cy="369332"/>
          </a:xfrm>
          <a:prstGeom prst="rect">
            <a:avLst/>
          </a:prstGeom>
          <a:noFill/>
        </p:spPr>
        <p:txBody>
          <a:bodyPr wrap="square" rtlCol="0">
            <a:spAutoFit/>
          </a:bodyPr>
          <a:lstStyle/>
          <a:p>
            <a:r>
              <a:rPr lang="es-CL" dirty="0" smtClean="0"/>
              <a:t>8</a:t>
            </a:r>
            <a:endParaRPr lang="es-CL" dirty="0"/>
          </a:p>
        </p:txBody>
      </p:sp>
      <p:sp>
        <p:nvSpPr>
          <p:cNvPr id="29" name="28 CuadroTexto"/>
          <p:cNvSpPr txBox="1"/>
          <p:nvPr/>
        </p:nvSpPr>
        <p:spPr>
          <a:xfrm>
            <a:off x="6228184" y="3861048"/>
            <a:ext cx="328747" cy="369332"/>
          </a:xfrm>
          <a:prstGeom prst="rect">
            <a:avLst/>
          </a:prstGeom>
          <a:noFill/>
        </p:spPr>
        <p:txBody>
          <a:bodyPr wrap="square" rtlCol="0">
            <a:spAutoFit/>
          </a:bodyPr>
          <a:lstStyle/>
          <a:p>
            <a:r>
              <a:rPr lang="es-CL" dirty="0" smtClean="0"/>
              <a:t>8</a:t>
            </a:r>
            <a:endParaRPr lang="es-CL" dirty="0"/>
          </a:p>
        </p:txBody>
      </p:sp>
      <p:sp>
        <p:nvSpPr>
          <p:cNvPr id="30" name="29 CuadroTexto"/>
          <p:cNvSpPr txBox="1"/>
          <p:nvPr/>
        </p:nvSpPr>
        <p:spPr>
          <a:xfrm>
            <a:off x="3491880" y="1268760"/>
            <a:ext cx="328747" cy="369332"/>
          </a:xfrm>
          <a:prstGeom prst="rect">
            <a:avLst/>
          </a:prstGeom>
          <a:noFill/>
        </p:spPr>
        <p:txBody>
          <a:bodyPr wrap="square" rtlCol="0">
            <a:spAutoFit/>
          </a:bodyPr>
          <a:lstStyle/>
          <a:p>
            <a:r>
              <a:rPr lang="es-CL" dirty="0" smtClean="0"/>
              <a:t>9</a:t>
            </a:r>
            <a:endParaRPr lang="es-CL" dirty="0"/>
          </a:p>
        </p:txBody>
      </p:sp>
      <p:sp>
        <p:nvSpPr>
          <p:cNvPr id="31" name="30 CuadroTexto"/>
          <p:cNvSpPr txBox="1"/>
          <p:nvPr/>
        </p:nvSpPr>
        <p:spPr>
          <a:xfrm>
            <a:off x="4572000" y="980728"/>
            <a:ext cx="328747" cy="369332"/>
          </a:xfrm>
          <a:prstGeom prst="rect">
            <a:avLst/>
          </a:prstGeom>
          <a:noFill/>
        </p:spPr>
        <p:txBody>
          <a:bodyPr wrap="square" rtlCol="0">
            <a:spAutoFit/>
          </a:bodyPr>
          <a:lstStyle/>
          <a:p>
            <a:r>
              <a:rPr lang="es-CL" dirty="0" smtClean="0"/>
              <a:t>9</a:t>
            </a:r>
            <a:endParaRPr lang="es-CL" dirty="0"/>
          </a:p>
        </p:txBody>
      </p:sp>
      <p:sp>
        <p:nvSpPr>
          <p:cNvPr id="32" name="31 CuadroTexto"/>
          <p:cNvSpPr txBox="1"/>
          <p:nvPr/>
        </p:nvSpPr>
        <p:spPr>
          <a:xfrm>
            <a:off x="5508104" y="1196752"/>
            <a:ext cx="256739" cy="369332"/>
          </a:xfrm>
          <a:prstGeom prst="rect">
            <a:avLst/>
          </a:prstGeom>
          <a:noFill/>
        </p:spPr>
        <p:txBody>
          <a:bodyPr wrap="square" rtlCol="0">
            <a:spAutoFit/>
          </a:bodyPr>
          <a:lstStyle/>
          <a:p>
            <a:r>
              <a:rPr lang="es-CL" dirty="0" smtClean="0"/>
              <a:t>9</a:t>
            </a:r>
            <a:endParaRPr lang="es-CL" dirty="0"/>
          </a:p>
        </p:txBody>
      </p:sp>
      <p:sp>
        <p:nvSpPr>
          <p:cNvPr id="33" name="32 CuadroTexto"/>
          <p:cNvSpPr txBox="1"/>
          <p:nvPr/>
        </p:nvSpPr>
        <p:spPr>
          <a:xfrm>
            <a:off x="6948264" y="2276872"/>
            <a:ext cx="490712" cy="369332"/>
          </a:xfrm>
          <a:prstGeom prst="rect">
            <a:avLst/>
          </a:prstGeom>
          <a:noFill/>
        </p:spPr>
        <p:txBody>
          <a:bodyPr wrap="square" rtlCol="0">
            <a:spAutoFit/>
          </a:bodyPr>
          <a:lstStyle/>
          <a:p>
            <a:r>
              <a:rPr lang="es-CL" dirty="0" smtClean="0"/>
              <a:t>10</a:t>
            </a:r>
            <a:endParaRPr lang="es-CL" dirty="0"/>
          </a:p>
        </p:txBody>
      </p:sp>
      <p:sp>
        <p:nvSpPr>
          <p:cNvPr id="34" name="33 CuadroTexto"/>
          <p:cNvSpPr txBox="1"/>
          <p:nvPr/>
        </p:nvSpPr>
        <p:spPr>
          <a:xfrm>
            <a:off x="7020272" y="3140968"/>
            <a:ext cx="576064" cy="369332"/>
          </a:xfrm>
          <a:prstGeom prst="rect">
            <a:avLst/>
          </a:prstGeom>
          <a:noFill/>
        </p:spPr>
        <p:txBody>
          <a:bodyPr wrap="square" rtlCol="0">
            <a:spAutoFit/>
          </a:bodyPr>
          <a:lstStyle/>
          <a:p>
            <a:r>
              <a:rPr lang="es-CL" dirty="0" smtClean="0"/>
              <a:t>10</a:t>
            </a:r>
            <a:endParaRPr lang="es-CL" dirty="0"/>
          </a:p>
        </p:txBody>
      </p:sp>
      <p:sp>
        <p:nvSpPr>
          <p:cNvPr id="35" name="34 CuadroTexto"/>
          <p:cNvSpPr txBox="1"/>
          <p:nvPr/>
        </p:nvSpPr>
        <p:spPr>
          <a:xfrm>
            <a:off x="6948264" y="3861048"/>
            <a:ext cx="576064" cy="369332"/>
          </a:xfrm>
          <a:prstGeom prst="rect">
            <a:avLst/>
          </a:prstGeom>
          <a:noFill/>
        </p:spPr>
        <p:txBody>
          <a:bodyPr wrap="square" rtlCol="0">
            <a:spAutoFit/>
          </a:bodyPr>
          <a:lstStyle/>
          <a:p>
            <a:r>
              <a:rPr lang="es-CL" dirty="0" smtClean="0"/>
              <a:t>10</a:t>
            </a:r>
            <a:endParaRPr lang="es-CL" dirty="0"/>
          </a:p>
        </p:txBody>
      </p:sp>
      <p:sp>
        <p:nvSpPr>
          <p:cNvPr id="36" name="35 CuadroTexto"/>
          <p:cNvSpPr txBox="1"/>
          <p:nvPr/>
        </p:nvSpPr>
        <p:spPr>
          <a:xfrm>
            <a:off x="1619672" y="2204864"/>
            <a:ext cx="504056" cy="369332"/>
          </a:xfrm>
          <a:prstGeom prst="rect">
            <a:avLst/>
          </a:prstGeom>
          <a:noFill/>
        </p:spPr>
        <p:txBody>
          <a:bodyPr wrap="square" rtlCol="0">
            <a:spAutoFit/>
          </a:bodyPr>
          <a:lstStyle/>
          <a:p>
            <a:r>
              <a:rPr lang="es-CL" dirty="0" smtClean="0"/>
              <a:t>10</a:t>
            </a:r>
            <a:endParaRPr lang="es-CL" dirty="0"/>
          </a:p>
        </p:txBody>
      </p:sp>
      <p:sp>
        <p:nvSpPr>
          <p:cNvPr id="37" name="36 CuadroTexto"/>
          <p:cNvSpPr txBox="1"/>
          <p:nvPr/>
        </p:nvSpPr>
        <p:spPr>
          <a:xfrm>
            <a:off x="1619672" y="2924944"/>
            <a:ext cx="432048" cy="369332"/>
          </a:xfrm>
          <a:prstGeom prst="rect">
            <a:avLst/>
          </a:prstGeom>
          <a:noFill/>
        </p:spPr>
        <p:txBody>
          <a:bodyPr wrap="square" rtlCol="0">
            <a:spAutoFit/>
          </a:bodyPr>
          <a:lstStyle/>
          <a:p>
            <a:r>
              <a:rPr lang="es-CL" dirty="0" smtClean="0"/>
              <a:t>10</a:t>
            </a:r>
            <a:endParaRPr lang="es-CL" dirty="0"/>
          </a:p>
        </p:txBody>
      </p:sp>
      <p:sp>
        <p:nvSpPr>
          <p:cNvPr id="38" name="37 CuadroTexto"/>
          <p:cNvSpPr txBox="1"/>
          <p:nvPr/>
        </p:nvSpPr>
        <p:spPr>
          <a:xfrm>
            <a:off x="1619672" y="3861048"/>
            <a:ext cx="432048" cy="369332"/>
          </a:xfrm>
          <a:prstGeom prst="rect">
            <a:avLst/>
          </a:prstGeom>
          <a:noFill/>
        </p:spPr>
        <p:txBody>
          <a:bodyPr wrap="square" rtlCol="0">
            <a:spAutoFit/>
          </a:bodyPr>
          <a:lstStyle/>
          <a:p>
            <a:r>
              <a:rPr lang="es-CL" dirty="0" smtClean="0"/>
              <a:t>10</a:t>
            </a:r>
            <a:endParaRPr lang="es-CL" dirty="0"/>
          </a:p>
        </p:txBody>
      </p:sp>
      <p:sp>
        <p:nvSpPr>
          <p:cNvPr id="39" name="38 CuadroTexto"/>
          <p:cNvSpPr txBox="1"/>
          <p:nvPr/>
        </p:nvSpPr>
        <p:spPr>
          <a:xfrm>
            <a:off x="1979712" y="1268760"/>
            <a:ext cx="576064" cy="369332"/>
          </a:xfrm>
          <a:prstGeom prst="rect">
            <a:avLst/>
          </a:prstGeom>
          <a:noFill/>
        </p:spPr>
        <p:txBody>
          <a:bodyPr wrap="square" rtlCol="0">
            <a:spAutoFit/>
          </a:bodyPr>
          <a:lstStyle/>
          <a:p>
            <a:r>
              <a:rPr lang="es-CL" dirty="0" smtClean="0"/>
              <a:t>11</a:t>
            </a:r>
            <a:endParaRPr lang="es-CL" dirty="0"/>
          </a:p>
        </p:txBody>
      </p:sp>
      <p:sp>
        <p:nvSpPr>
          <p:cNvPr id="40" name="39 CuadroTexto"/>
          <p:cNvSpPr txBox="1"/>
          <p:nvPr/>
        </p:nvSpPr>
        <p:spPr>
          <a:xfrm>
            <a:off x="2555776" y="764704"/>
            <a:ext cx="648072" cy="369332"/>
          </a:xfrm>
          <a:prstGeom prst="rect">
            <a:avLst/>
          </a:prstGeom>
          <a:noFill/>
        </p:spPr>
        <p:txBody>
          <a:bodyPr wrap="square" rtlCol="0">
            <a:spAutoFit/>
          </a:bodyPr>
          <a:lstStyle/>
          <a:p>
            <a:r>
              <a:rPr lang="es-CL" dirty="0" smtClean="0"/>
              <a:t>11</a:t>
            </a:r>
            <a:endParaRPr lang="es-CL" dirty="0"/>
          </a:p>
        </p:txBody>
      </p:sp>
      <p:sp>
        <p:nvSpPr>
          <p:cNvPr id="41" name="40 CuadroTexto"/>
          <p:cNvSpPr txBox="1"/>
          <p:nvPr/>
        </p:nvSpPr>
        <p:spPr>
          <a:xfrm>
            <a:off x="3635896" y="332656"/>
            <a:ext cx="648072" cy="369332"/>
          </a:xfrm>
          <a:prstGeom prst="rect">
            <a:avLst/>
          </a:prstGeom>
          <a:noFill/>
        </p:spPr>
        <p:txBody>
          <a:bodyPr wrap="square" rtlCol="0">
            <a:spAutoFit/>
          </a:bodyPr>
          <a:lstStyle/>
          <a:p>
            <a:r>
              <a:rPr lang="es-CL" dirty="0" smtClean="0"/>
              <a:t>11</a:t>
            </a:r>
            <a:endParaRPr lang="es-CL" dirty="0"/>
          </a:p>
        </p:txBody>
      </p:sp>
      <p:sp>
        <p:nvSpPr>
          <p:cNvPr id="42" name="41 CuadroTexto"/>
          <p:cNvSpPr txBox="1"/>
          <p:nvPr/>
        </p:nvSpPr>
        <p:spPr>
          <a:xfrm>
            <a:off x="4716016" y="188640"/>
            <a:ext cx="576064" cy="369332"/>
          </a:xfrm>
          <a:prstGeom prst="rect">
            <a:avLst/>
          </a:prstGeom>
          <a:noFill/>
        </p:spPr>
        <p:txBody>
          <a:bodyPr wrap="square" rtlCol="0">
            <a:spAutoFit/>
          </a:bodyPr>
          <a:lstStyle/>
          <a:p>
            <a:r>
              <a:rPr lang="es-CL" dirty="0" smtClean="0"/>
              <a:t>11</a:t>
            </a:r>
            <a:endParaRPr lang="es-CL" dirty="0"/>
          </a:p>
        </p:txBody>
      </p:sp>
      <p:sp>
        <p:nvSpPr>
          <p:cNvPr id="43" name="42 CuadroTexto"/>
          <p:cNvSpPr txBox="1"/>
          <p:nvPr/>
        </p:nvSpPr>
        <p:spPr>
          <a:xfrm>
            <a:off x="5652120" y="476672"/>
            <a:ext cx="504056" cy="369332"/>
          </a:xfrm>
          <a:prstGeom prst="rect">
            <a:avLst/>
          </a:prstGeom>
          <a:noFill/>
        </p:spPr>
        <p:txBody>
          <a:bodyPr wrap="square" rtlCol="0">
            <a:spAutoFit/>
          </a:bodyPr>
          <a:lstStyle/>
          <a:p>
            <a:r>
              <a:rPr lang="es-CL" dirty="0" smtClean="0"/>
              <a:t>11</a:t>
            </a:r>
            <a:endParaRPr lang="es-CL" dirty="0"/>
          </a:p>
        </p:txBody>
      </p:sp>
      <p:sp>
        <p:nvSpPr>
          <p:cNvPr id="44" name="43 CuadroTexto"/>
          <p:cNvSpPr txBox="1"/>
          <p:nvPr/>
        </p:nvSpPr>
        <p:spPr>
          <a:xfrm>
            <a:off x="6444208" y="1052736"/>
            <a:ext cx="504056" cy="369332"/>
          </a:xfrm>
          <a:prstGeom prst="rect">
            <a:avLst/>
          </a:prstGeom>
          <a:noFill/>
        </p:spPr>
        <p:txBody>
          <a:bodyPr wrap="square" rtlCol="0">
            <a:spAutoFit/>
          </a:bodyPr>
          <a:lstStyle/>
          <a:p>
            <a:r>
              <a:rPr lang="es-CL" dirty="0" smtClean="0"/>
              <a:t>11</a:t>
            </a:r>
            <a:endParaRPr lang="es-CL" dirty="0"/>
          </a:p>
        </p:txBody>
      </p:sp>
      <p:sp>
        <p:nvSpPr>
          <p:cNvPr id="45" name="44 CuadroTexto"/>
          <p:cNvSpPr txBox="1"/>
          <p:nvPr/>
        </p:nvSpPr>
        <p:spPr>
          <a:xfrm>
            <a:off x="3059832" y="5013176"/>
            <a:ext cx="504056" cy="369332"/>
          </a:xfrm>
          <a:prstGeom prst="rect">
            <a:avLst/>
          </a:prstGeom>
          <a:noFill/>
        </p:spPr>
        <p:txBody>
          <a:bodyPr wrap="square" rtlCol="0">
            <a:spAutoFit/>
          </a:bodyPr>
          <a:lstStyle/>
          <a:p>
            <a:r>
              <a:rPr lang="es-CL" dirty="0" smtClean="0"/>
              <a:t>12</a:t>
            </a:r>
            <a:endParaRPr lang="es-CL" dirty="0"/>
          </a:p>
        </p:txBody>
      </p:sp>
      <p:sp>
        <p:nvSpPr>
          <p:cNvPr id="46" name="45 CuadroTexto"/>
          <p:cNvSpPr txBox="1"/>
          <p:nvPr/>
        </p:nvSpPr>
        <p:spPr>
          <a:xfrm>
            <a:off x="4139952" y="5013176"/>
            <a:ext cx="720080" cy="369332"/>
          </a:xfrm>
          <a:prstGeom prst="rect">
            <a:avLst/>
          </a:prstGeom>
          <a:noFill/>
        </p:spPr>
        <p:txBody>
          <a:bodyPr wrap="square" rtlCol="0">
            <a:spAutoFit/>
          </a:bodyPr>
          <a:lstStyle/>
          <a:p>
            <a:r>
              <a:rPr lang="es-CL" dirty="0" smtClean="0"/>
              <a:t>12</a:t>
            </a:r>
            <a:endParaRPr lang="es-CL" dirty="0"/>
          </a:p>
        </p:txBody>
      </p:sp>
      <p:sp>
        <p:nvSpPr>
          <p:cNvPr id="47" name="46 CuadroTexto"/>
          <p:cNvSpPr txBox="1"/>
          <p:nvPr/>
        </p:nvSpPr>
        <p:spPr>
          <a:xfrm>
            <a:off x="5436096" y="5013176"/>
            <a:ext cx="504056" cy="369332"/>
          </a:xfrm>
          <a:prstGeom prst="rect">
            <a:avLst/>
          </a:prstGeom>
          <a:noFill/>
        </p:spPr>
        <p:txBody>
          <a:bodyPr wrap="square" rtlCol="0">
            <a:spAutoFit/>
          </a:bodyPr>
          <a:lstStyle/>
          <a:p>
            <a:r>
              <a:rPr lang="es-CL" dirty="0" smtClean="0"/>
              <a:t>12</a:t>
            </a:r>
            <a:endParaRPr lang="es-CL" dirty="0"/>
          </a:p>
        </p:txBody>
      </p:sp>
      <p:sp>
        <p:nvSpPr>
          <p:cNvPr id="48" name="47 CuadroTexto"/>
          <p:cNvSpPr txBox="1"/>
          <p:nvPr/>
        </p:nvSpPr>
        <p:spPr>
          <a:xfrm>
            <a:off x="6732240" y="5013176"/>
            <a:ext cx="504056" cy="369332"/>
          </a:xfrm>
          <a:prstGeom prst="rect">
            <a:avLst/>
          </a:prstGeom>
          <a:noFill/>
        </p:spPr>
        <p:txBody>
          <a:bodyPr wrap="square" rtlCol="0">
            <a:spAutoFit/>
          </a:bodyPr>
          <a:lstStyle/>
          <a:p>
            <a:r>
              <a:rPr lang="es-CL" dirty="0" smtClean="0"/>
              <a:t>13</a:t>
            </a:r>
            <a:endParaRPr lang="es-CL" dirty="0"/>
          </a:p>
        </p:txBody>
      </p:sp>
      <p:sp>
        <p:nvSpPr>
          <p:cNvPr id="49" name="48 CuadroTexto"/>
          <p:cNvSpPr txBox="1"/>
          <p:nvPr/>
        </p:nvSpPr>
        <p:spPr>
          <a:xfrm>
            <a:off x="1835696" y="5013176"/>
            <a:ext cx="720080" cy="369332"/>
          </a:xfrm>
          <a:prstGeom prst="rect">
            <a:avLst/>
          </a:prstGeom>
          <a:noFill/>
        </p:spPr>
        <p:txBody>
          <a:bodyPr wrap="square" rtlCol="0">
            <a:spAutoFit/>
          </a:bodyPr>
          <a:lstStyle/>
          <a:p>
            <a:r>
              <a:rPr lang="es-CL" dirty="0" smtClean="0"/>
              <a:t>13</a:t>
            </a:r>
            <a:endParaRPr lang="es-CL" dirty="0"/>
          </a:p>
        </p:txBody>
      </p:sp>
    </p:spTree>
    <p:extLst>
      <p:ext uri="{BB962C8B-B14F-4D97-AF65-F5344CB8AC3E}">
        <p14:creationId xmlns:p14="http://schemas.microsoft.com/office/powerpoint/2010/main" val="103567704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dirty="0"/>
          </a:p>
        </p:txBody>
      </p:sp>
      <p:pic>
        <p:nvPicPr>
          <p:cNvPr id="712706" name="Picture 2" descr="C:\Users\Victor\Pictures\34-5ee437ccd0.pn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p:spPr>
        <p:style>
          <a:lnRef idx="2">
            <a:schemeClr val="dk1"/>
          </a:lnRef>
          <a:fillRef idx="1">
            <a:schemeClr val="lt1"/>
          </a:fillRef>
          <a:effectRef idx="0">
            <a:schemeClr val="dk1"/>
          </a:effectRef>
          <a:fontRef idx="minor">
            <a:schemeClr val="dk1"/>
          </a:fontRef>
        </p:style>
      </p:pic>
      <p:sp>
        <p:nvSpPr>
          <p:cNvPr id="4" name="3 CuadroTexto"/>
          <p:cNvSpPr txBox="1"/>
          <p:nvPr/>
        </p:nvSpPr>
        <p:spPr>
          <a:xfrm>
            <a:off x="5364088" y="4221088"/>
            <a:ext cx="3168352" cy="369332"/>
          </a:xfrm>
          <a:prstGeom prst="rect">
            <a:avLst/>
          </a:prstGeom>
          <a:noFill/>
        </p:spPr>
        <p:txBody>
          <a:bodyPr wrap="square" rtlCol="0">
            <a:spAutoFit/>
          </a:bodyPr>
          <a:lstStyle/>
          <a:p>
            <a:r>
              <a:rPr lang="es-CL" dirty="0" smtClean="0">
                <a:latin typeface="Times New Roman" pitchFamily="18" charset="0"/>
                <a:cs typeface="Times New Roman" pitchFamily="18" charset="0"/>
              </a:rPr>
              <a:t>PERFORACION PARALELA</a:t>
            </a:r>
            <a:endParaRPr lang="es-CL" dirty="0">
              <a:latin typeface="Times New Roman" pitchFamily="18" charset="0"/>
              <a:cs typeface="Times New Roman" pitchFamily="18" charset="0"/>
            </a:endParaRPr>
          </a:p>
        </p:txBody>
      </p:sp>
    </p:spTree>
    <p:extLst>
      <p:ext uri="{BB962C8B-B14F-4D97-AF65-F5344CB8AC3E}">
        <p14:creationId xmlns:p14="http://schemas.microsoft.com/office/powerpoint/2010/main" val="222108089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style>
          <a:lnRef idx="2">
            <a:schemeClr val="accent4"/>
          </a:lnRef>
          <a:fillRef idx="1">
            <a:schemeClr val="lt1"/>
          </a:fillRef>
          <a:effectRef idx="0">
            <a:schemeClr val="accent4"/>
          </a:effectRef>
          <a:fontRef idx="minor">
            <a:schemeClr val="dk1"/>
          </a:fontRef>
        </p:style>
        <p:txBody>
          <a:bodyPr>
            <a:normAutofit/>
          </a:bodyPr>
          <a:lstStyle/>
          <a:p>
            <a:r>
              <a:rPr lang="es-CL" sz="2800" dirty="0" smtClean="0">
                <a:solidFill>
                  <a:srgbClr val="FF0000"/>
                </a:solidFill>
                <a:latin typeface="Times New Roman" pitchFamily="18" charset="0"/>
                <a:cs typeface="Times New Roman" pitchFamily="18" charset="0"/>
              </a:rPr>
              <a:t>DESARROLLOS MINEROS. Zonas de Perforación</a:t>
            </a:r>
            <a:endParaRPr lang="es-CL" sz="2800"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0" y="0"/>
            <a:ext cx="9144000" cy="6858000"/>
          </a:xfrm>
        </p:spPr>
        <p:style>
          <a:lnRef idx="3">
            <a:schemeClr val="lt1"/>
          </a:lnRef>
          <a:fillRef idx="1">
            <a:schemeClr val="accent1"/>
          </a:fillRef>
          <a:effectRef idx="1">
            <a:schemeClr val="accent1"/>
          </a:effectRef>
          <a:fontRef idx="minor">
            <a:schemeClr val="lt1"/>
          </a:fontRef>
        </p:style>
        <p:txBody>
          <a:bodyPr/>
          <a:lstStyle/>
          <a:p>
            <a:endParaRPr lang="es-CL" dirty="0"/>
          </a:p>
        </p:txBody>
      </p:sp>
      <p:sp>
        <p:nvSpPr>
          <p:cNvPr id="4" name="3 Retraso"/>
          <p:cNvSpPr/>
          <p:nvPr/>
        </p:nvSpPr>
        <p:spPr>
          <a:xfrm rot="16200000" flipV="1">
            <a:off x="2825806" y="2150858"/>
            <a:ext cx="3636404" cy="3744416"/>
          </a:xfrm>
          <a:prstGeom prst="flowChartDelay">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L" dirty="0"/>
          </a:p>
        </p:txBody>
      </p:sp>
      <p:cxnSp>
        <p:nvCxnSpPr>
          <p:cNvPr id="6" name="5 Conector recto"/>
          <p:cNvCxnSpPr>
            <a:stCxn id="4" idx="3"/>
            <a:endCxn id="4" idx="1"/>
          </p:cNvCxnSpPr>
          <p:nvPr/>
        </p:nvCxnSpPr>
        <p:spPr>
          <a:xfrm>
            <a:off x="4644008" y="2204864"/>
            <a:ext cx="0" cy="3636404"/>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7 Conector recto"/>
          <p:cNvCxnSpPr>
            <a:stCxn id="4" idx="2"/>
            <a:endCxn id="4" idx="0"/>
          </p:cNvCxnSpPr>
          <p:nvPr/>
        </p:nvCxnSpPr>
        <p:spPr>
          <a:xfrm>
            <a:off x="2771800" y="4023066"/>
            <a:ext cx="3744416"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8 Rectángulo"/>
          <p:cNvSpPr/>
          <p:nvPr/>
        </p:nvSpPr>
        <p:spPr>
          <a:xfrm>
            <a:off x="3995936" y="3933056"/>
            <a:ext cx="1224136" cy="57606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CL" dirty="0" smtClean="0"/>
              <a:t>RAINURAS</a:t>
            </a:r>
            <a:endParaRPr lang="es-CL" dirty="0"/>
          </a:p>
        </p:txBody>
      </p:sp>
      <p:sp>
        <p:nvSpPr>
          <p:cNvPr id="11" name="10 CuadroTexto"/>
          <p:cNvSpPr txBox="1"/>
          <p:nvPr/>
        </p:nvSpPr>
        <p:spPr>
          <a:xfrm>
            <a:off x="2843808" y="5373216"/>
            <a:ext cx="352839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CL" dirty="0" smtClean="0"/>
              <a:t>Z     A     P      A     T      E      R      A    S</a:t>
            </a:r>
            <a:endParaRPr lang="es-CL" dirty="0"/>
          </a:p>
        </p:txBody>
      </p:sp>
      <p:sp>
        <p:nvSpPr>
          <p:cNvPr id="12" name="11 CuadroTexto"/>
          <p:cNvSpPr txBox="1"/>
          <p:nvPr/>
        </p:nvSpPr>
        <p:spPr>
          <a:xfrm>
            <a:off x="3851920" y="2564904"/>
            <a:ext cx="1512168"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CL" dirty="0" smtClean="0"/>
              <a:t>C O R O N A S</a:t>
            </a:r>
            <a:endParaRPr lang="es-CL" dirty="0"/>
          </a:p>
        </p:txBody>
      </p:sp>
      <p:sp>
        <p:nvSpPr>
          <p:cNvPr id="13" name="12 CuadroTexto"/>
          <p:cNvSpPr txBox="1"/>
          <p:nvPr/>
        </p:nvSpPr>
        <p:spPr>
          <a:xfrm>
            <a:off x="6012160" y="3501008"/>
            <a:ext cx="256739" cy="175432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endParaRPr lang="es-CL" dirty="0" smtClean="0"/>
          </a:p>
          <a:p>
            <a:r>
              <a:rPr lang="es-CL" dirty="0" smtClean="0"/>
              <a:t>C</a:t>
            </a:r>
          </a:p>
          <a:p>
            <a:r>
              <a:rPr lang="es-CL" dirty="0" smtClean="0"/>
              <a:t>A</a:t>
            </a:r>
          </a:p>
          <a:p>
            <a:r>
              <a:rPr lang="es-CL" dirty="0" smtClean="0"/>
              <a:t>J</a:t>
            </a:r>
          </a:p>
          <a:p>
            <a:r>
              <a:rPr lang="es-CL" dirty="0" smtClean="0"/>
              <a:t>A</a:t>
            </a:r>
          </a:p>
          <a:p>
            <a:r>
              <a:rPr lang="es-CL" dirty="0" smtClean="0"/>
              <a:t>S</a:t>
            </a:r>
          </a:p>
        </p:txBody>
      </p:sp>
      <p:sp>
        <p:nvSpPr>
          <p:cNvPr id="14" name="13 CuadroTexto"/>
          <p:cNvSpPr txBox="1"/>
          <p:nvPr/>
        </p:nvSpPr>
        <p:spPr>
          <a:xfrm>
            <a:off x="2987824" y="3717032"/>
            <a:ext cx="288032" cy="14773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CL" dirty="0" smtClean="0"/>
              <a:t>C</a:t>
            </a:r>
          </a:p>
          <a:p>
            <a:r>
              <a:rPr lang="es-CL" dirty="0" smtClean="0"/>
              <a:t>A</a:t>
            </a:r>
          </a:p>
          <a:p>
            <a:r>
              <a:rPr lang="es-CL" dirty="0" smtClean="0"/>
              <a:t>J</a:t>
            </a:r>
          </a:p>
          <a:p>
            <a:r>
              <a:rPr lang="es-CL" dirty="0" smtClean="0"/>
              <a:t>A</a:t>
            </a:r>
          </a:p>
          <a:p>
            <a:r>
              <a:rPr lang="es-CL" dirty="0" smtClean="0"/>
              <a:t>S</a:t>
            </a:r>
            <a:endParaRPr lang="es-CL" dirty="0"/>
          </a:p>
        </p:txBody>
      </p:sp>
      <p:sp>
        <p:nvSpPr>
          <p:cNvPr id="17" name="16 CuadroTexto"/>
          <p:cNvSpPr txBox="1"/>
          <p:nvPr/>
        </p:nvSpPr>
        <p:spPr>
          <a:xfrm>
            <a:off x="4139952" y="3212976"/>
            <a:ext cx="108012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CL" dirty="0" smtClean="0"/>
              <a:t>Auxiliares</a:t>
            </a:r>
            <a:endParaRPr lang="es-CL" dirty="0"/>
          </a:p>
        </p:txBody>
      </p:sp>
      <p:sp>
        <p:nvSpPr>
          <p:cNvPr id="18" name="17 CuadroTexto"/>
          <p:cNvSpPr txBox="1"/>
          <p:nvPr/>
        </p:nvSpPr>
        <p:spPr>
          <a:xfrm>
            <a:off x="5436095" y="3212976"/>
            <a:ext cx="288033" cy="193899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CL" sz="1200" dirty="0" smtClean="0"/>
              <a:t>A</a:t>
            </a:r>
          </a:p>
          <a:p>
            <a:r>
              <a:rPr lang="es-CL" sz="1200" dirty="0" smtClean="0"/>
              <a:t>U</a:t>
            </a:r>
          </a:p>
          <a:p>
            <a:r>
              <a:rPr lang="es-CL" sz="1200" dirty="0" smtClean="0"/>
              <a:t>X</a:t>
            </a:r>
          </a:p>
          <a:p>
            <a:r>
              <a:rPr lang="es-CL" sz="1200" dirty="0" smtClean="0"/>
              <a:t>I</a:t>
            </a:r>
          </a:p>
          <a:p>
            <a:r>
              <a:rPr lang="es-CL" sz="1200" dirty="0" smtClean="0"/>
              <a:t>L</a:t>
            </a:r>
          </a:p>
          <a:p>
            <a:r>
              <a:rPr lang="es-CL" sz="1200" dirty="0" smtClean="0"/>
              <a:t>I</a:t>
            </a:r>
          </a:p>
          <a:p>
            <a:r>
              <a:rPr lang="es-CL" sz="1200" dirty="0" smtClean="0"/>
              <a:t>A</a:t>
            </a:r>
          </a:p>
          <a:p>
            <a:r>
              <a:rPr lang="es-CL" sz="1200" dirty="0" smtClean="0"/>
              <a:t>R</a:t>
            </a:r>
          </a:p>
          <a:p>
            <a:r>
              <a:rPr lang="es-CL" sz="1200" dirty="0" smtClean="0"/>
              <a:t>E</a:t>
            </a:r>
          </a:p>
          <a:p>
            <a:r>
              <a:rPr lang="es-CL" sz="1200" dirty="0" smtClean="0"/>
              <a:t>S</a:t>
            </a:r>
            <a:endParaRPr lang="es-CL" sz="1200" dirty="0"/>
          </a:p>
        </p:txBody>
      </p:sp>
      <p:sp>
        <p:nvSpPr>
          <p:cNvPr id="19" name="18 CuadroTexto"/>
          <p:cNvSpPr txBox="1"/>
          <p:nvPr/>
        </p:nvSpPr>
        <p:spPr>
          <a:xfrm>
            <a:off x="3491880" y="3212976"/>
            <a:ext cx="288032" cy="193899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CL" sz="1200" dirty="0" smtClean="0"/>
              <a:t>A</a:t>
            </a:r>
          </a:p>
          <a:p>
            <a:r>
              <a:rPr lang="es-CL" sz="1200" dirty="0" smtClean="0"/>
              <a:t>U</a:t>
            </a:r>
          </a:p>
          <a:p>
            <a:r>
              <a:rPr lang="es-CL" sz="1200" dirty="0" smtClean="0"/>
              <a:t>X</a:t>
            </a:r>
          </a:p>
          <a:p>
            <a:r>
              <a:rPr lang="es-CL" sz="1200" dirty="0" smtClean="0"/>
              <a:t>I</a:t>
            </a:r>
          </a:p>
          <a:p>
            <a:r>
              <a:rPr lang="es-CL" sz="1200" dirty="0" smtClean="0"/>
              <a:t>L</a:t>
            </a:r>
          </a:p>
          <a:p>
            <a:r>
              <a:rPr lang="es-CL" sz="1200" dirty="0" smtClean="0"/>
              <a:t>I</a:t>
            </a:r>
          </a:p>
          <a:p>
            <a:r>
              <a:rPr lang="es-CL" sz="1200" dirty="0" smtClean="0"/>
              <a:t>A</a:t>
            </a:r>
          </a:p>
          <a:p>
            <a:r>
              <a:rPr lang="es-CL" sz="1200" dirty="0" smtClean="0"/>
              <a:t>R</a:t>
            </a:r>
          </a:p>
          <a:p>
            <a:r>
              <a:rPr lang="es-CL" sz="1200" dirty="0" smtClean="0"/>
              <a:t>E</a:t>
            </a:r>
          </a:p>
          <a:p>
            <a:r>
              <a:rPr lang="es-CL" sz="1200" dirty="0" smtClean="0"/>
              <a:t>S</a:t>
            </a:r>
            <a:endParaRPr lang="es-CL" sz="1200" dirty="0"/>
          </a:p>
        </p:txBody>
      </p:sp>
      <p:sp>
        <p:nvSpPr>
          <p:cNvPr id="20" name="19 CuadroTexto"/>
          <p:cNvSpPr txBox="1"/>
          <p:nvPr/>
        </p:nvSpPr>
        <p:spPr>
          <a:xfrm>
            <a:off x="4067944" y="4797152"/>
            <a:ext cx="1152128" cy="33855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CL" sz="1600" dirty="0" smtClean="0"/>
              <a:t>AUXILIARES</a:t>
            </a:r>
            <a:endParaRPr lang="es-CL" sz="1600"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1124744"/>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s-CL" dirty="0" smtClean="0">
                <a:latin typeface="Times New Roman" pitchFamily="18" charset="0"/>
                <a:cs typeface="Times New Roman" pitchFamily="18" charset="0"/>
              </a:rPr>
              <a:t>VARIABLES EN LA PERFORACION</a:t>
            </a:r>
            <a:endParaRPr lang="es-CL" dirty="0">
              <a:latin typeface="Times New Roman" pitchFamily="18" charset="0"/>
              <a:cs typeface="Times New Roman" pitchFamily="18" charset="0"/>
            </a:endParaRPr>
          </a:p>
        </p:txBody>
      </p:sp>
      <p:sp>
        <p:nvSpPr>
          <p:cNvPr id="3" name="2 Marcador de contenido"/>
          <p:cNvSpPr>
            <a:spLocks noGrp="1"/>
          </p:cNvSpPr>
          <p:nvPr>
            <p:ph idx="1"/>
          </p:nvPr>
        </p:nvSpPr>
        <p:spPr>
          <a:xfrm>
            <a:off x="0" y="1124744"/>
            <a:ext cx="9144000" cy="5733256"/>
          </a:xfrm>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s-CL" sz="2400" dirty="0">
                <a:latin typeface="Times New Roman" pitchFamily="18" charset="0"/>
                <a:cs typeface="Times New Roman" pitchFamily="18" charset="0"/>
              </a:rPr>
              <a:t>Las variables de operación inherentes al sistema, que inciden en su eficiencia (velocidad de penetración), son las que se identifican a continuación: </a:t>
            </a:r>
          </a:p>
          <a:p>
            <a:r>
              <a:rPr lang="es-CL" sz="2400" i="1" u="sng" dirty="0">
                <a:solidFill>
                  <a:srgbClr val="FF0000"/>
                </a:solidFill>
                <a:latin typeface="Times New Roman" pitchFamily="18" charset="0"/>
                <a:cs typeface="Times New Roman" pitchFamily="18" charset="0"/>
              </a:rPr>
              <a:t>Velocidad de rotación (rpm</a:t>
            </a:r>
            <a:r>
              <a:rPr lang="es-CL" sz="2400" dirty="0">
                <a:solidFill>
                  <a:srgbClr val="FF0000"/>
                </a:solidFill>
                <a:latin typeface="Times New Roman" pitchFamily="18" charset="0"/>
                <a:cs typeface="Times New Roman" pitchFamily="18" charset="0"/>
              </a:rPr>
              <a:t>): </a:t>
            </a:r>
            <a:r>
              <a:rPr lang="es-CL" sz="2400" dirty="0">
                <a:latin typeface="Times New Roman" pitchFamily="18" charset="0"/>
                <a:cs typeface="Times New Roman" pitchFamily="18" charset="0"/>
              </a:rPr>
              <a:t>Es inversamente proporcional a la resistencia a compresión de la roca. Sin embargo, hay que tener en cuenta que la velocidad de rotación también varía en función de la marcha en la que se esté trabajando.</a:t>
            </a:r>
          </a:p>
          <a:p>
            <a:r>
              <a:rPr lang="es-CL" sz="2400" i="1" u="sng" dirty="0">
                <a:solidFill>
                  <a:srgbClr val="FF0000"/>
                </a:solidFill>
                <a:latin typeface="Times New Roman" pitchFamily="18" charset="0"/>
                <a:cs typeface="Times New Roman" pitchFamily="18" charset="0"/>
              </a:rPr>
              <a:t>Fuerza de empuje</a:t>
            </a:r>
            <a:r>
              <a:rPr lang="es-CL" sz="2400" dirty="0">
                <a:solidFill>
                  <a:srgbClr val="FF0000"/>
                </a:solidFill>
                <a:latin typeface="Times New Roman" pitchFamily="18" charset="0"/>
                <a:cs typeface="Times New Roman" pitchFamily="18" charset="0"/>
              </a:rPr>
              <a:t>: </a:t>
            </a:r>
            <a:r>
              <a:rPr lang="es-CL" sz="2400" dirty="0">
                <a:latin typeface="Times New Roman" pitchFamily="18" charset="0"/>
                <a:cs typeface="Times New Roman" pitchFamily="18" charset="0"/>
              </a:rPr>
              <a:t>Aumenta directamente con la dureza de la roca, y debe alcanzar una magnitud suficiente para sobrepasar su resistencia a la compresión. Por otra parte, esta fuerza no puede exceder un determinado valor límite, para evitar daños prematuros en la cabeza de perforación. En formaciones rocosas duras o muy duras, una fuerza excesiva conduce a la incrustación de la cabeza y consecuente destrucción, lo que significa el término de la vida útil de la herramienta. </a:t>
            </a:r>
          </a:p>
          <a:p>
            <a:endParaRPr lang="es-CL" sz="2400" dirty="0">
              <a:latin typeface="Times New Roman" pitchFamily="18" charset="0"/>
              <a:cs typeface="Times New Roman" pitchFamily="18" charset="0"/>
            </a:endParaRPr>
          </a:p>
        </p:txBody>
      </p:sp>
    </p:spTree>
    <p:extLst>
      <p:ext uri="{BB962C8B-B14F-4D97-AF65-F5344CB8AC3E}">
        <p14:creationId xmlns:p14="http://schemas.microsoft.com/office/powerpoint/2010/main" val="253688950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980728"/>
          </a:xfrm>
        </p:spPr>
        <p:style>
          <a:lnRef idx="2">
            <a:schemeClr val="accent1">
              <a:shade val="50000"/>
            </a:schemeClr>
          </a:lnRef>
          <a:fillRef idx="1">
            <a:schemeClr val="accent1"/>
          </a:fillRef>
          <a:effectRef idx="0">
            <a:schemeClr val="accent1"/>
          </a:effectRef>
          <a:fontRef idx="minor">
            <a:schemeClr val="lt1"/>
          </a:fontRef>
        </p:style>
        <p:txBody>
          <a:bodyPr/>
          <a:lstStyle/>
          <a:p>
            <a:r>
              <a:rPr lang="es-CL" dirty="0" smtClean="0">
                <a:latin typeface="Times New Roman" pitchFamily="18" charset="0"/>
                <a:cs typeface="Times New Roman" pitchFamily="18" charset="0"/>
              </a:rPr>
              <a:t>VARIABLES EN LA PERFORACION</a:t>
            </a:r>
            <a:endParaRPr lang="es-CL" dirty="0">
              <a:latin typeface="Times New Roman" pitchFamily="18" charset="0"/>
              <a:cs typeface="Times New Roman" pitchFamily="18" charset="0"/>
            </a:endParaRPr>
          </a:p>
        </p:txBody>
      </p:sp>
      <p:sp>
        <p:nvSpPr>
          <p:cNvPr id="3" name="2 Marcador de contenido"/>
          <p:cNvSpPr>
            <a:spLocks noGrp="1"/>
          </p:cNvSpPr>
          <p:nvPr>
            <p:ph idx="1"/>
          </p:nvPr>
        </p:nvSpPr>
        <p:spPr>
          <a:xfrm>
            <a:off x="0" y="980728"/>
            <a:ext cx="9144000" cy="5877272"/>
          </a:xfrm>
        </p:spPr>
        <p:style>
          <a:lnRef idx="2">
            <a:schemeClr val="dk1"/>
          </a:lnRef>
          <a:fillRef idx="1">
            <a:schemeClr val="lt1"/>
          </a:fillRef>
          <a:effectRef idx="0">
            <a:schemeClr val="dk1"/>
          </a:effectRef>
          <a:fontRef idx="minor">
            <a:schemeClr val="dk1"/>
          </a:fontRef>
        </p:style>
        <p:txBody>
          <a:bodyPr>
            <a:noAutofit/>
          </a:bodyPr>
          <a:lstStyle/>
          <a:p>
            <a:r>
              <a:rPr lang="es-CL" sz="2800" i="1" u="sng" dirty="0">
                <a:solidFill>
                  <a:srgbClr val="FF0000"/>
                </a:solidFill>
                <a:latin typeface="Times New Roman" pitchFamily="18" charset="0"/>
                <a:cs typeface="Times New Roman" pitchFamily="18" charset="0"/>
              </a:rPr>
              <a:t>Diámetro de perforación</a:t>
            </a:r>
            <a:r>
              <a:rPr lang="es-CL" sz="2800" dirty="0">
                <a:solidFill>
                  <a:srgbClr val="FF0000"/>
                </a:solidFill>
                <a:latin typeface="Times New Roman" pitchFamily="18" charset="0"/>
                <a:cs typeface="Times New Roman" pitchFamily="18" charset="0"/>
              </a:rPr>
              <a:t>: </a:t>
            </a:r>
            <a:r>
              <a:rPr lang="es-CL" sz="2800" dirty="0">
                <a:latin typeface="Times New Roman" pitchFamily="18" charset="0"/>
                <a:cs typeface="Times New Roman" pitchFamily="18" charset="0"/>
              </a:rPr>
              <a:t>A mayor diámetro de perforación, más grande es la cabeza de la barrena y por consiguiente mayor la superficie a perforar por lo que ofrecerá mayor resistencia. En suma, la fuerza de empuje es función de dos variables: la dureza de la roca y el diámetro de perforación .</a:t>
            </a:r>
          </a:p>
          <a:p>
            <a:r>
              <a:rPr lang="es-CL" sz="2800" i="1" u="sng" dirty="0">
                <a:solidFill>
                  <a:srgbClr val="FF0000"/>
                </a:solidFill>
                <a:latin typeface="Times New Roman" pitchFamily="18" charset="0"/>
                <a:cs typeface="Times New Roman" pitchFamily="18" charset="0"/>
              </a:rPr>
              <a:t>Velocidad y caudal del aire de barrido</a:t>
            </a:r>
            <a:r>
              <a:rPr lang="es-CL" sz="2800" dirty="0">
                <a:solidFill>
                  <a:srgbClr val="FF0000"/>
                </a:solidFill>
                <a:latin typeface="Times New Roman" pitchFamily="18" charset="0"/>
                <a:cs typeface="Times New Roman" pitchFamily="18" charset="0"/>
              </a:rPr>
              <a:t>: </a:t>
            </a:r>
            <a:r>
              <a:rPr lang="es-CL" sz="2800" dirty="0">
                <a:latin typeface="Times New Roman" pitchFamily="18" charset="0"/>
                <a:cs typeface="Times New Roman" pitchFamily="18" charset="0"/>
              </a:rPr>
              <a:t>Mientras el barrido es perfecto, la velocidad de avance (Va) es linealmente proporcional a la velocidad de rotación, a medida que la velocidad de avance aumenta, el barrido ser torna ineficiente. </a:t>
            </a:r>
          </a:p>
          <a:p>
            <a:r>
              <a:rPr lang="es-CL" sz="2800" i="1" u="sng" dirty="0">
                <a:solidFill>
                  <a:srgbClr val="FF0000"/>
                </a:solidFill>
                <a:latin typeface="Times New Roman" pitchFamily="18" charset="0"/>
                <a:cs typeface="Times New Roman" pitchFamily="18" charset="0"/>
              </a:rPr>
              <a:t>Desgaste de la cabeza de rotación</a:t>
            </a:r>
            <a:r>
              <a:rPr lang="es-CL" sz="2800" dirty="0">
                <a:solidFill>
                  <a:srgbClr val="FF0000"/>
                </a:solidFill>
                <a:latin typeface="Times New Roman" pitchFamily="18" charset="0"/>
                <a:cs typeface="Times New Roman" pitchFamily="18" charset="0"/>
              </a:rPr>
              <a:t>: </a:t>
            </a:r>
            <a:r>
              <a:rPr lang="es-CL" sz="2800" dirty="0">
                <a:latin typeface="Times New Roman" pitchFamily="18" charset="0"/>
                <a:cs typeface="Times New Roman" pitchFamily="18" charset="0"/>
              </a:rPr>
              <a:t>La velocidad de avance decrece exponencialmente con el desgaste de la cabeza de rotación.</a:t>
            </a:r>
          </a:p>
          <a:p>
            <a:endParaRPr lang="es-CL" sz="2800" dirty="0"/>
          </a:p>
          <a:p>
            <a:pPr marL="0" indent="0">
              <a:buNone/>
            </a:pPr>
            <a:r>
              <a:rPr lang="es-CL" sz="2800" dirty="0"/>
              <a:t> </a:t>
            </a:r>
          </a:p>
          <a:p>
            <a:endParaRPr lang="es-CL" sz="2800" dirty="0"/>
          </a:p>
        </p:txBody>
      </p:sp>
    </p:spTree>
    <p:extLst>
      <p:ext uri="{BB962C8B-B14F-4D97-AF65-F5344CB8AC3E}">
        <p14:creationId xmlns:p14="http://schemas.microsoft.com/office/powerpoint/2010/main" val="126381813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algn="just">
              <a:buNone/>
            </a:pPr>
            <a:r>
              <a:rPr lang="es-CL" sz="2400" dirty="0" smtClean="0">
                <a:latin typeface="Times New Roman" pitchFamily="18" charset="0"/>
                <a:cs typeface="Times New Roman" pitchFamily="18" charset="0"/>
              </a:rPr>
              <a:t>    Se llama en general, DIAGRAMA DE PERFORACION  a la configuración, o disposición geométrica de las perforaciones o tiros para realizar una determinada excavación. Los principales parámetros que definen o determinan esta geometría son:</a:t>
            </a:r>
          </a:p>
          <a:p>
            <a:pPr algn="just"/>
            <a:r>
              <a:rPr lang="es-CL" sz="2400" dirty="0" smtClean="0">
                <a:latin typeface="Times New Roman" pitchFamily="18" charset="0"/>
                <a:cs typeface="Times New Roman" pitchFamily="18" charset="0"/>
              </a:rPr>
              <a:t>Diámetro de perforación (∅).</a:t>
            </a:r>
          </a:p>
          <a:p>
            <a:pPr algn="just"/>
            <a:r>
              <a:rPr lang="es-CL" sz="2400" dirty="0" smtClean="0">
                <a:latin typeface="Times New Roman" pitchFamily="18" charset="0"/>
                <a:cs typeface="Times New Roman" pitchFamily="18" charset="0"/>
              </a:rPr>
              <a:t>Burden (B): distancia de un tiro a la cara libre, medida</a:t>
            </a:r>
            <a:br>
              <a:rPr lang="es-CL" sz="2400" dirty="0" smtClean="0">
                <a:latin typeface="Times New Roman" pitchFamily="18" charset="0"/>
                <a:cs typeface="Times New Roman" pitchFamily="18" charset="0"/>
              </a:rPr>
            </a:br>
            <a:r>
              <a:rPr lang="es-CL" sz="2400" dirty="0" smtClean="0">
                <a:latin typeface="Times New Roman" pitchFamily="18" charset="0"/>
                <a:cs typeface="Times New Roman" pitchFamily="18" charset="0"/>
              </a:rPr>
              <a:t>perpendicularmente. </a:t>
            </a:r>
          </a:p>
          <a:p>
            <a:pPr algn="just"/>
            <a:r>
              <a:rPr lang="es-CL" sz="2400" dirty="0" smtClean="0">
                <a:latin typeface="Times New Roman" pitchFamily="18" charset="0"/>
                <a:cs typeface="Times New Roman" pitchFamily="18" charset="0"/>
              </a:rPr>
              <a:t> Espaciamiento (E): distancia entre tiros de una misma hilera. </a:t>
            </a:r>
          </a:p>
          <a:p>
            <a:pPr lvl="0" algn="just"/>
            <a:r>
              <a:rPr lang="es-CL" sz="2400" dirty="0" smtClean="0">
                <a:latin typeface="Times New Roman" pitchFamily="18" charset="0"/>
                <a:cs typeface="Times New Roman" pitchFamily="18" charset="0"/>
              </a:rPr>
              <a:t>Longitud de los Tiros (L).</a:t>
            </a:r>
            <a:r>
              <a:rPr lang="es-ES" sz="2400" dirty="0">
                <a:latin typeface="Times New Roman" pitchFamily="18" charset="0"/>
                <a:cs typeface="Times New Roman" pitchFamily="18" charset="0"/>
              </a:rPr>
              <a:t> </a:t>
            </a:r>
            <a:endParaRPr lang="es-ES" sz="2400" dirty="0" smtClean="0">
              <a:latin typeface="Times New Roman" pitchFamily="18" charset="0"/>
              <a:cs typeface="Times New Roman" pitchFamily="18" charset="0"/>
            </a:endParaRPr>
          </a:p>
          <a:p>
            <a:pPr marL="0" lvl="0" indent="0" algn="just">
              <a:buNone/>
            </a:pPr>
            <a:r>
              <a:rPr lang="es-ES" sz="2400" i="1" u="sng" dirty="0" smtClean="0">
                <a:solidFill>
                  <a:srgbClr val="FF0000"/>
                </a:solidFill>
                <a:latin typeface="Times New Roman" pitchFamily="18" charset="0"/>
                <a:cs typeface="Times New Roman" pitchFamily="18" charset="0"/>
              </a:rPr>
              <a:t>Para </a:t>
            </a:r>
            <a:r>
              <a:rPr lang="es-ES" sz="2400" i="1" u="sng" dirty="0">
                <a:solidFill>
                  <a:srgbClr val="FF0000"/>
                </a:solidFill>
                <a:latin typeface="Times New Roman" pitchFamily="18" charset="0"/>
                <a:cs typeface="Times New Roman" pitchFamily="18" charset="0"/>
              </a:rPr>
              <a:t>realizar o ejecutar la perforación</a:t>
            </a:r>
            <a:r>
              <a:rPr lang="es-ES" sz="2400" i="1" dirty="0">
                <a:solidFill>
                  <a:srgbClr val="FF0000"/>
                </a:solidFill>
                <a:latin typeface="Times New Roman" pitchFamily="18" charset="0"/>
                <a:cs typeface="Times New Roman" pitchFamily="18" charset="0"/>
              </a:rPr>
              <a:t> </a:t>
            </a:r>
            <a:r>
              <a:rPr lang="es-ES" sz="2400" dirty="0">
                <a:latin typeface="Times New Roman" pitchFamily="18" charset="0"/>
                <a:cs typeface="Times New Roman" pitchFamily="18" charset="0"/>
              </a:rPr>
              <a:t>de una frente en avance es estrictamente necesario contar con </a:t>
            </a:r>
            <a:r>
              <a:rPr lang="es-ES" sz="2400" dirty="0" smtClean="0">
                <a:latin typeface="Times New Roman" pitchFamily="18" charset="0"/>
                <a:cs typeface="Times New Roman" pitchFamily="18" charset="0"/>
              </a:rPr>
              <a:t>el diagrama de perforación, </a:t>
            </a:r>
            <a:r>
              <a:rPr lang="es-ES" sz="2400" dirty="0">
                <a:latin typeface="Times New Roman" pitchFamily="18" charset="0"/>
                <a:cs typeface="Times New Roman" pitchFamily="18" charset="0"/>
              </a:rPr>
              <a:t>el cual debe indicar lo siguiente.</a:t>
            </a:r>
            <a:endParaRPr lang="es-CL" sz="2400" dirty="0">
              <a:latin typeface="Times New Roman" pitchFamily="18" charset="0"/>
              <a:cs typeface="Times New Roman" pitchFamily="18" charset="0"/>
            </a:endParaRPr>
          </a:p>
          <a:p>
            <a:pPr lvl="0" algn="just"/>
            <a:r>
              <a:rPr lang="es-ES" sz="2400" dirty="0">
                <a:latin typeface="Times New Roman" pitchFamily="18" charset="0"/>
                <a:cs typeface="Times New Roman" pitchFamily="18" charset="0"/>
              </a:rPr>
              <a:t>Las dimensiones de la galería: Ancho y Alto (sección).</a:t>
            </a:r>
            <a:endParaRPr lang="es-CL" sz="2400" dirty="0">
              <a:latin typeface="Times New Roman" pitchFamily="18" charset="0"/>
              <a:cs typeface="Times New Roman" pitchFamily="18" charset="0"/>
            </a:endParaRPr>
          </a:p>
          <a:p>
            <a:pPr lvl="0" algn="just"/>
            <a:r>
              <a:rPr lang="es-ES" sz="2400" dirty="0">
                <a:latin typeface="Times New Roman" pitchFamily="18" charset="0"/>
                <a:cs typeface="Times New Roman" pitchFamily="18" charset="0"/>
              </a:rPr>
              <a:t>Forma del Túnel o Galería: Bóveda, Circular o Rectangular.</a:t>
            </a:r>
            <a:endParaRPr lang="es-CL" sz="2400" dirty="0">
              <a:latin typeface="Times New Roman" pitchFamily="18" charset="0"/>
              <a:cs typeface="Times New Roman" pitchFamily="18" charset="0"/>
            </a:endParaRPr>
          </a:p>
          <a:p>
            <a:pPr lvl="0" algn="just"/>
            <a:r>
              <a:rPr lang="es-ES" sz="2400" dirty="0">
                <a:latin typeface="Times New Roman" pitchFamily="18" charset="0"/>
                <a:cs typeface="Times New Roman" pitchFamily="18" charset="0"/>
              </a:rPr>
              <a:t>Número total de tiros a perforar.  Indicándose la cantidad de: Zapateras, cajas, coronas, tiros huecos, rainuras, y auxiliares.</a:t>
            </a:r>
            <a:endParaRPr lang="es-CL" sz="2400" dirty="0">
              <a:latin typeface="Times New Roman" pitchFamily="18" charset="0"/>
              <a:cs typeface="Times New Roman" pitchFamily="18" charset="0"/>
            </a:endParaRPr>
          </a:p>
          <a:p>
            <a:pPr algn="just"/>
            <a:endParaRPr lang="es-CL" sz="2400" dirty="0">
              <a:latin typeface="Times New Roman" pitchFamily="18" charset="0"/>
              <a:cs typeface="Times New Roman" pitchFamily="18" charset="0"/>
            </a:endParaRPr>
          </a:p>
        </p:txBody>
      </p:sp>
    </p:spTree>
    <p:extLst>
      <p:ext uri="{BB962C8B-B14F-4D97-AF65-F5344CB8AC3E}">
        <p14:creationId xmlns:p14="http://schemas.microsoft.com/office/powerpoint/2010/main" val="19151601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692696"/>
            <a:ext cx="9144000" cy="6165304"/>
          </a:xfrm>
        </p:spPr>
        <p:style>
          <a:lnRef idx="2">
            <a:schemeClr val="dk1"/>
          </a:lnRef>
          <a:fillRef idx="1">
            <a:schemeClr val="lt1"/>
          </a:fillRef>
          <a:effectRef idx="0">
            <a:schemeClr val="dk1"/>
          </a:effectRef>
          <a:fontRef idx="minor">
            <a:schemeClr val="dk1"/>
          </a:fontRef>
        </p:style>
        <p:txBody>
          <a:bodyPr>
            <a:normAutofit fontScale="85000" lnSpcReduction="10000"/>
          </a:bodyPr>
          <a:lstStyle/>
          <a:p>
            <a:pPr algn="just">
              <a:buNone/>
            </a:pPr>
            <a:r>
              <a:rPr lang="es-CL" dirty="0">
                <a:latin typeface="Times New Roman" pitchFamily="18" charset="0"/>
                <a:cs typeface="Times New Roman" pitchFamily="18" charset="0"/>
              </a:rPr>
              <a:t> </a:t>
            </a:r>
            <a:r>
              <a:rPr lang="es-CL" dirty="0" smtClean="0">
                <a:latin typeface="Times New Roman" pitchFamily="18" charset="0"/>
                <a:cs typeface="Times New Roman" pitchFamily="18" charset="0"/>
              </a:rPr>
              <a:t>   Especialmente </a:t>
            </a:r>
            <a:r>
              <a:rPr lang="es-CL" dirty="0">
                <a:latin typeface="Times New Roman" pitchFamily="18" charset="0"/>
                <a:cs typeface="Times New Roman" pitchFamily="18" charset="0"/>
              </a:rPr>
              <a:t>en minería debemos saber para que y porque  realizamos las operaciones de </a:t>
            </a:r>
            <a:r>
              <a:rPr lang="es-CL" u="sng" dirty="0" smtClean="0">
                <a:latin typeface="Times New Roman" pitchFamily="18" charset="0"/>
                <a:cs typeface="Times New Roman" pitchFamily="18" charset="0"/>
              </a:rPr>
              <a:t>Perforación </a:t>
            </a:r>
            <a:r>
              <a:rPr lang="es-CL" u="sng" dirty="0">
                <a:latin typeface="Times New Roman" pitchFamily="18" charset="0"/>
                <a:cs typeface="Times New Roman" pitchFamily="18" charset="0"/>
              </a:rPr>
              <a:t>y  </a:t>
            </a:r>
            <a:r>
              <a:rPr lang="es-CL" u="sng" dirty="0" smtClean="0">
                <a:latin typeface="Times New Roman" pitchFamily="18" charset="0"/>
                <a:cs typeface="Times New Roman" pitchFamily="18" charset="0"/>
              </a:rPr>
              <a:t>Tronadura</a:t>
            </a:r>
          </a:p>
          <a:p>
            <a:pPr algn="just">
              <a:buNone/>
            </a:pPr>
            <a:r>
              <a:rPr lang="es-ES" dirty="0" smtClean="0">
                <a:latin typeface="Times New Roman" pitchFamily="18" charset="0"/>
                <a:cs typeface="Times New Roman" pitchFamily="18" charset="0"/>
              </a:rPr>
              <a:t>a. En </a:t>
            </a:r>
            <a:r>
              <a:rPr lang="es-ES" dirty="0">
                <a:latin typeface="Times New Roman" pitchFamily="18" charset="0"/>
                <a:cs typeface="Times New Roman" pitchFamily="18" charset="0"/>
              </a:rPr>
              <a:t>el ámbito productivo: La perforación es la primera operación  en el ciclo productivo de una mina, produce la cavidad donde serán dejadas/alojadas las cargas explosivas y accesorios de iniciación </a:t>
            </a:r>
            <a:endParaRPr lang="es-CL" dirty="0">
              <a:latin typeface="Times New Roman" pitchFamily="18" charset="0"/>
              <a:cs typeface="Times New Roman" pitchFamily="18" charset="0"/>
            </a:endParaRPr>
          </a:p>
          <a:p>
            <a:pPr marL="514350" indent="-514350" algn="just">
              <a:buAutoNum type="alphaLcPeriod" startAt="2"/>
            </a:pPr>
            <a:r>
              <a:rPr lang="es-ES" dirty="0" smtClean="0">
                <a:latin typeface="Times New Roman" pitchFamily="18" charset="0"/>
                <a:cs typeface="Times New Roman" pitchFamily="18" charset="0"/>
              </a:rPr>
              <a:t>El </a:t>
            </a:r>
            <a:r>
              <a:rPr lang="es-ES" dirty="0">
                <a:latin typeface="Times New Roman" pitchFamily="18" charset="0"/>
                <a:cs typeface="Times New Roman" pitchFamily="18" charset="0"/>
              </a:rPr>
              <a:t>proceso la tronadura: La liberación de energía mediante una reacción química (explosivos) que permite fragmentar la roca y desplazarla. </a:t>
            </a:r>
            <a:endParaRPr lang="es-ES" dirty="0" smtClean="0">
              <a:latin typeface="Times New Roman" pitchFamily="18" charset="0"/>
              <a:cs typeface="Times New Roman" pitchFamily="18" charset="0"/>
            </a:endParaRPr>
          </a:p>
          <a:p>
            <a:pPr marL="514350" indent="-514350" algn="just">
              <a:buAutoNum type="alphaLcPeriod" startAt="2"/>
            </a:pPr>
            <a:r>
              <a:rPr lang="es-ES" dirty="0" smtClean="0">
                <a:latin typeface="Times New Roman" pitchFamily="18" charset="0"/>
                <a:cs typeface="Times New Roman" pitchFamily="18" charset="0"/>
              </a:rPr>
              <a:t>Necesidad </a:t>
            </a:r>
            <a:r>
              <a:rPr lang="es-ES" dirty="0">
                <a:latin typeface="Times New Roman" pitchFamily="18" charset="0"/>
                <a:cs typeface="Times New Roman" pitchFamily="18" charset="0"/>
              </a:rPr>
              <a:t>de hacer la primera separación del mineral, separarlos (útil v/s estéril). </a:t>
            </a:r>
            <a:endParaRPr lang="es-CL" dirty="0" smtClean="0">
              <a:latin typeface="Times New Roman" pitchFamily="18" charset="0"/>
              <a:cs typeface="Times New Roman" pitchFamily="18" charset="0"/>
            </a:endParaRPr>
          </a:p>
          <a:p>
            <a:pPr marL="514350" indent="-514350" algn="just">
              <a:buAutoNum type="alphaLcPeriod" startAt="2"/>
            </a:pPr>
            <a:r>
              <a:rPr lang="es-ES" dirty="0" smtClean="0">
                <a:latin typeface="Times New Roman" pitchFamily="18" charset="0"/>
                <a:cs typeface="Times New Roman" pitchFamily="18" charset="0"/>
              </a:rPr>
              <a:t>Facilidad </a:t>
            </a:r>
            <a:r>
              <a:rPr lang="es-ES" dirty="0">
                <a:latin typeface="Times New Roman" pitchFamily="18" charset="0"/>
                <a:cs typeface="Times New Roman" pitchFamily="18" charset="0"/>
              </a:rPr>
              <a:t>y necesidad para las operaciones de cargarlo y transportarlo, deben ser de un tamaño que no dificulten el carguío, de ser así se debe proceder a una tronadura secundaria.</a:t>
            </a:r>
            <a:endParaRPr lang="es-CL" dirty="0"/>
          </a:p>
        </p:txBody>
      </p:sp>
      <p:sp>
        <p:nvSpPr>
          <p:cNvPr id="4" name="1 Título"/>
          <p:cNvSpPr>
            <a:spLocks noGrp="1"/>
          </p:cNvSpPr>
          <p:nvPr>
            <p:ph type="title"/>
          </p:nvPr>
        </p:nvSpPr>
        <p:spPr>
          <a:xfrm>
            <a:off x="0" y="0"/>
            <a:ext cx="9144000" cy="692696"/>
          </a:xfrm>
        </p:spPr>
        <p:style>
          <a:lnRef idx="3">
            <a:schemeClr val="lt1"/>
          </a:lnRef>
          <a:fillRef idx="1">
            <a:schemeClr val="accent1"/>
          </a:fillRef>
          <a:effectRef idx="1">
            <a:schemeClr val="accent1"/>
          </a:effectRef>
          <a:fontRef idx="minor">
            <a:schemeClr val="lt1"/>
          </a:fontRef>
        </p:style>
        <p:txBody>
          <a:bodyPr>
            <a:normAutofit/>
          </a:bodyPr>
          <a:lstStyle/>
          <a:p>
            <a:r>
              <a:rPr lang="es-CL" sz="3600" dirty="0" smtClean="0">
                <a:solidFill>
                  <a:schemeClr val="bg1"/>
                </a:solidFill>
                <a:latin typeface="Times New Roman" pitchFamily="18" charset="0"/>
                <a:cs typeface="Times New Roman" pitchFamily="18" charset="0"/>
              </a:rPr>
              <a:t>UNIDAD II: PERFORACION Y OBJETIVOS</a:t>
            </a:r>
            <a:endParaRPr lang="es-CL" sz="36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78123597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lstStyle/>
          <a:p>
            <a:pPr lvl="0" algn="just"/>
            <a:r>
              <a:rPr lang="es-ES" sz="2400" dirty="0">
                <a:latin typeface="Times New Roman" pitchFamily="18" charset="0"/>
                <a:cs typeface="Times New Roman" pitchFamily="18" charset="0"/>
              </a:rPr>
              <a:t>Longitud de </a:t>
            </a:r>
            <a:r>
              <a:rPr lang="es-ES" sz="2400" dirty="0" smtClean="0">
                <a:latin typeface="Times New Roman" pitchFamily="18" charset="0"/>
                <a:cs typeface="Times New Roman" pitchFamily="18" charset="0"/>
              </a:rPr>
              <a:t>las perforaciones.</a:t>
            </a:r>
            <a:endParaRPr lang="es-CL" sz="2400" dirty="0">
              <a:latin typeface="Times New Roman" pitchFamily="18" charset="0"/>
              <a:cs typeface="Times New Roman" pitchFamily="18" charset="0"/>
            </a:endParaRPr>
          </a:p>
          <a:p>
            <a:pPr lvl="0" algn="just"/>
            <a:r>
              <a:rPr lang="es-ES" sz="2400" dirty="0">
                <a:latin typeface="Times New Roman" pitchFamily="18" charset="0"/>
                <a:cs typeface="Times New Roman" pitchFamily="18" charset="0"/>
              </a:rPr>
              <a:t>Espaciamientos.</a:t>
            </a:r>
            <a:endParaRPr lang="es-CL" sz="2400" dirty="0">
              <a:latin typeface="Times New Roman" pitchFamily="18" charset="0"/>
              <a:cs typeface="Times New Roman" pitchFamily="18" charset="0"/>
            </a:endParaRPr>
          </a:p>
          <a:p>
            <a:pPr lvl="0" algn="just"/>
            <a:r>
              <a:rPr lang="es-ES" sz="2400" dirty="0">
                <a:latin typeface="Times New Roman" pitchFamily="18" charset="0"/>
                <a:cs typeface="Times New Roman" pitchFamily="18" charset="0"/>
              </a:rPr>
              <a:t>Diámetro de perforación</a:t>
            </a:r>
            <a:r>
              <a:rPr lang="es-ES" sz="2400" dirty="0" smtClean="0">
                <a:latin typeface="Times New Roman" pitchFamily="18" charset="0"/>
                <a:cs typeface="Times New Roman" pitchFamily="18" charset="0"/>
              </a:rPr>
              <a:t>. Diámetro del escariador.</a:t>
            </a:r>
            <a:endParaRPr lang="es-ES" sz="2400" dirty="0">
              <a:latin typeface="Times New Roman" pitchFamily="18" charset="0"/>
              <a:cs typeface="Times New Roman" pitchFamily="18" charset="0"/>
            </a:endParaRPr>
          </a:p>
          <a:p>
            <a:pPr>
              <a:buNone/>
            </a:pPr>
            <a:r>
              <a:rPr lang="es-ES" sz="2400" dirty="0" smtClean="0">
                <a:latin typeface="Times New Roman" pitchFamily="18" charset="0"/>
                <a:cs typeface="Times New Roman" pitchFamily="18" charset="0"/>
              </a:rPr>
              <a:t>Pendiente. </a:t>
            </a:r>
          </a:p>
          <a:p>
            <a:pPr>
              <a:buNone/>
            </a:pPr>
            <a:r>
              <a:rPr lang="es-CL" sz="2800" b="1" dirty="0" smtClean="0">
                <a:latin typeface="Times New Roman" pitchFamily="18" charset="0"/>
                <a:cs typeface="Times New Roman" pitchFamily="18" charset="0"/>
              </a:rPr>
              <a:t>Desarrollo </a:t>
            </a:r>
            <a:r>
              <a:rPr lang="es-CL" sz="2800" b="1" dirty="0">
                <a:latin typeface="Times New Roman" pitchFamily="18" charset="0"/>
                <a:cs typeface="Times New Roman" pitchFamily="18" charset="0"/>
              </a:rPr>
              <a:t>de Túnel - Galerías.</a:t>
            </a:r>
          </a:p>
          <a:p>
            <a:r>
              <a:rPr lang="es-CL" sz="2400" dirty="0" smtClean="0">
                <a:latin typeface="Times New Roman" pitchFamily="18" charset="0"/>
                <a:cs typeface="Times New Roman" pitchFamily="18" charset="0"/>
              </a:rPr>
              <a:t> </a:t>
            </a:r>
            <a:r>
              <a:rPr lang="es-CL" sz="2400" dirty="0">
                <a:latin typeface="Times New Roman" pitchFamily="18" charset="0"/>
                <a:cs typeface="Times New Roman" pitchFamily="18" charset="0"/>
              </a:rPr>
              <a:t>Identificación de las partes de un túnel, y marcar la </a:t>
            </a:r>
            <a:r>
              <a:rPr lang="es-CL" sz="2400" dirty="0" smtClean="0">
                <a:latin typeface="Times New Roman" pitchFamily="18" charset="0"/>
                <a:cs typeface="Times New Roman" pitchFamily="18" charset="0"/>
              </a:rPr>
              <a:t>frente.</a:t>
            </a:r>
          </a:p>
          <a:p>
            <a:r>
              <a:rPr lang="es-CL" sz="2400" dirty="0" smtClean="0">
                <a:latin typeface="Times New Roman" pitchFamily="18" charset="0"/>
                <a:cs typeface="Times New Roman" pitchFamily="18" charset="0"/>
              </a:rPr>
              <a:t>Distinguir </a:t>
            </a:r>
            <a:r>
              <a:rPr lang="es-CL" sz="2400" dirty="0">
                <a:latin typeface="Times New Roman" pitchFamily="18" charset="0"/>
                <a:cs typeface="Times New Roman" pitchFamily="18" charset="0"/>
              </a:rPr>
              <a:t>las zonas a perforar en el </a:t>
            </a:r>
            <a:r>
              <a:rPr lang="es-CL" sz="2400" dirty="0" smtClean="0">
                <a:latin typeface="Times New Roman" pitchFamily="18" charset="0"/>
                <a:cs typeface="Times New Roman" pitchFamily="18" charset="0"/>
              </a:rPr>
              <a:t>túnel.</a:t>
            </a:r>
          </a:p>
          <a:p>
            <a:r>
              <a:rPr lang="es-CL" sz="2400" dirty="0" smtClean="0">
                <a:latin typeface="Times New Roman" pitchFamily="18" charset="0"/>
                <a:cs typeface="Times New Roman" pitchFamily="18" charset="0"/>
              </a:rPr>
              <a:t>Perforar </a:t>
            </a:r>
            <a:r>
              <a:rPr lang="es-CL" sz="2400" dirty="0">
                <a:latin typeface="Times New Roman" pitchFamily="18" charset="0"/>
                <a:cs typeface="Times New Roman" pitchFamily="18" charset="0"/>
              </a:rPr>
              <a:t>los tiros de acuerdo al Diagrama de Perforación.</a:t>
            </a:r>
          </a:p>
          <a:p>
            <a:pPr>
              <a:buNone/>
            </a:pPr>
            <a:r>
              <a:rPr lang="es-CL" sz="2400" dirty="0">
                <a:latin typeface="Times New Roman" pitchFamily="18" charset="0"/>
                <a:cs typeface="Times New Roman" pitchFamily="18" charset="0"/>
              </a:rPr>
              <a:t>     *   </a:t>
            </a:r>
            <a:r>
              <a:rPr lang="es-CL" sz="2400" i="1" u="sng" dirty="0">
                <a:latin typeface="Times New Roman" pitchFamily="18" charset="0"/>
                <a:cs typeface="Times New Roman" pitchFamily="18" charset="0"/>
              </a:rPr>
              <a:t>Preocupación en la perforación de las </a:t>
            </a:r>
            <a:r>
              <a:rPr lang="es-CL" sz="2400" i="1" u="sng" dirty="0">
                <a:solidFill>
                  <a:srgbClr val="FF0000"/>
                </a:solidFill>
                <a:latin typeface="Times New Roman" pitchFamily="18" charset="0"/>
                <a:cs typeface="Times New Roman" pitchFamily="18" charset="0"/>
              </a:rPr>
              <a:t>Rainuras</a:t>
            </a:r>
            <a:r>
              <a:rPr lang="es-CL" sz="2400" i="1" u="sng" dirty="0">
                <a:latin typeface="Times New Roman" pitchFamily="18" charset="0"/>
                <a:cs typeface="Times New Roman" pitchFamily="18" charset="0"/>
              </a:rPr>
              <a:t>*. </a:t>
            </a:r>
          </a:p>
          <a:p>
            <a:r>
              <a:rPr lang="es-CL" sz="2400" dirty="0" smtClean="0">
                <a:latin typeface="Times New Roman" pitchFamily="18" charset="0"/>
                <a:cs typeface="Times New Roman" pitchFamily="18" charset="0"/>
              </a:rPr>
              <a:t> </a:t>
            </a:r>
            <a:r>
              <a:rPr lang="es-CL" sz="2400" dirty="0">
                <a:latin typeface="Times New Roman" pitchFamily="18" charset="0"/>
                <a:cs typeface="Times New Roman" pitchFamily="18" charset="0"/>
              </a:rPr>
              <a:t>Una vez perforadas las </a:t>
            </a:r>
            <a:r>
              <a:rPr lang="es-CL" sz="2400" dirty="0" smtClean="0">
                <a:latin typeface="Times New Roman" pitchFamily="18" charset="0"/>
                <a:cs typeface="Times New Roman" pitchFamily="18" charset="0"/>
              </a:rPr>
              <a:t>Rainuras </a:t>
            </a:r>
            <a:r>
              <a:rPr lang="es-CL" sz="2400" dirty="0">
                <a:latin typeface="Times New Roman" pitchFamily="18" charset="0"/>
                <a:cs typeface="Times New Roman" pitchFamily="18" charset="0"/>
              </a:rPr>
              <a:t>se procede a la perforación de las demás zonas, se recomienda que después de las </a:t>
            </a:r>
            <a:r>
              <a:rPr lang="es-CL" sz="2400" dirty="0" smtClean="0">
                <a:latin typeface="Times New Roman" pitchFamily="18" charset="0"/>
                <a:cs typeface="Times New Roman" pitchFamily="18" charset="0"/>
              </a:rPr>
              <a:t>Rainuras </a:t>
            </a:r>
            <a:r>
              <a:rPr lang="es-CL" sz="2400" dirty="0">
                <a:latin typeface="Times New Roman" pitchFamily="18" charset="0"/>
                <a:cs typeface="Times New Roman" pitchFamily="18" charset="0"/>
              </a:rPr>
              <a:t>se continúe con las zapateras o </a:t>
            </a:r>
            <a:r>
              <a:rPr lang="es-CL" sz="2400" dirty="0" smtClean="0">
                <a:latin typeface="Times New Roman" pitchFamily="18" charset="0"/>
                <a:cs typeface="Times New Roman" pitchFamily="18" charset="0"/>
              </a:rPr>
              <a:t>viceversa.</a:t>
            </a:r>
          </a:p>
          <a:p>
            <a:r>
              <a:rPr lang="es-CL" sz="2400" dirty="0" smtClean="0">
                <a:latin typeface="Times New Roman" pitchFamily="18" charset="0"/>
                <a:cs typeface="Times New Roman" pitchFamily="18" charset="0"/>
              </a:rPr>
              <a:t>Una </a:t>
            </a:r>
            <a:r>
              <a:rPr lang="es-CL" sz="2400" dirty="0">
                <a:latin typeface="Times New Roman" pitchFamily="18" charset="0"/>
                <a:cs typeface="Times New Roman" pitchFamily="18" charset="0"/>
              </a:rPr>
              <a:t>vez que se ha realizado la perforación de acuerdo al diagrama de perforación  se procede a la colocación del explosivo, cargar o carguío de la frente, de acuerdo a lo indicado en el Diagrama de Disparo también llamado Diagrama de Encendido.</a:t>
            </a:r>
          </a:p>
          <a:p>
            <a:pPr lvl="0" algn="just"/>
            <a:endParaRPr lang="es-CL" sz="2400" dirty="0">
              <a:latin typeface="Times New Roman" pitchFamily="18" charset="0"/>
              <a:cs typeface="Times New Roman" pitchFamily="18" charset="0"/>
            </a:endParaRPr>
          </a:p>
          <a:p>
            <a:endParaRPr lang="es-CL" dirty="0"/>
          </a:p>
        </p:txBody>
      </p:sp>
    </p:spTree>
    <p:extLst>
      <p:ext uri="{BB962C8B-B14F-4D97-AF65-F5344CB8AC3E}">
        <p14:creationId xmlns:p14="http://schemas.microsoft.com/office/powerpoint/2010/main" val="47200797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1196752"/>
          </a:xfrm>
        </p:spPr>
        <p:style>
          <a:lnRef idx="2">
            <a:schemeClr val="dk1"/>
          </a:lnRef>
          <a:fillRef idx="1">
            <a:schemeClr val="lt1"/>
          </a:fillRef>
          <a:effectRef idx="0">
            <a:schemeClr val="dk1"/>
          </a:effectRef>
          <a:fontRef idx="minor">
            <a:schemeClr val="dk1"/>
          </a:fontRef>
        </p:style>
        <p:txBody>
          <a:bodyPr>
            <a:normAutofit fontScale="90000"/>
          </a:bodyPr>
          <a:lstStyle/>
          <a:p>
            <a:r>
              <a:rPr lang="es-CL" dirty="0" smtClean="0">
                <a:solidFill>
                  <a:srgbClr val="FF0000"/>
                </a:solidFill>
                <a:latin typeface="Times New Roman" pitchFamily="18" charset="0"/>
                <a:cs typeface="Times New Roman" pitchFamily="18" charset="0"/>
              </a:rPr>
              <a:t>EJEMPLO DE PERFORACION DE RAINURAS</a:t>
            </a:r>
            <a:endParaRPr lang="es-CL" dirty="0">
              <a:solidFill>
                <a:srgbClr val="FF0000"/>
              </a:solidFill>
              <a:latin typeface="Times New Roman" pitchFamily="18" charset="0"/>
              <a:cs typeface="Times New Roman" pitchFamily="18" charset="0"/>
            </a:endParaRPr>
          </a:p>
        </p:txBody>
      </p:sp>
      <p:pic>
        <p:nvPicPr>
          <p:cNvPr id="4" name="3 Marcador de contenido"/>
          <p:cNvPicPr>
            <a:picLocks noGrp="1"/>
          </p:cNvPicPr>
          <p:nvPr>
            <p:ph idx="1"/>
          </p:nvPr>
        </p:nvPicPr>
        <p:blipFill>
          <a:blip r:embed="rId2" cstate="print"/>
          <a:srcRect/>
          <a:stretch>
            <a:fillRect/>
          </a:stretch>
        </p:blipFill>
        <p:spPr bwMode="auto">
          <a:xfrm>
            <a:off x="0" y="1196752"/>
            <a:ext cx="9144000" cy="5661248"/>
          </a:xfrm>
          <a:prstGeom prst="rect">
            <a:avLst/>
          </a:prstGeom>
          <a:ln>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76105718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r>
              <a:rPr lang="es-CL" sz="2400" dirty="0" smtClean="0">
                <a:latin typeface="Times New Roman" pitchFamily="18" charset="0"/>
                <a:cs typeface="Times New Roman" pitchFamily="18" charset="0"/>
              </a:rPr>
              <a:t> Se procede al amarre de los tiros.</a:t>
            </a:r>
          </a:p>
          <a:p>
            <a:r>
              <a:rPr lang="es-CL" sz="2400" dirty="0" smtClean="0">
                <a:latin typeface="Times New Roman" pitchFamily="18" charset="0"/>
                <a:cs typeface="Times New Roman" pitchFamily="18" charset="0"/>
              </a:rPr>
              <a:t>Se realiza la evacuación y se  colocan los Loros correspondiente para el resguardo del área.</a:t>
            </a:r>
          </a:p>
          <a:p>
            <a:r>
              <a:rPr lang="es-CL" sz="2400" dirty="0" smtClean="0">
                <a:latin typeface="Times New Roman" pitchFamily="18" charset="0"/>
                <a:cs typeface="Times New Roman" pitchFamily="18" charset="0"/>
              </a:rPr>
              <a:t> Se realizan las conexiones de acuerdo al sistema de tronadura.</a:t>
            </a:r>
            <a:endParaRPr lang="es-CL" sz="2400" dirty="0">
              <a:latin typeface="Times New Roman" pitchFamily="18" charset="0"/>
              <a:cs typeface="Times New Roman" pitchFamily="18" charset="0"/>
            </a:endParaRPr>
          </a:p>
          <a:p>
            <a:pPr algn="just"/>
            <a:r>
              <a:rPr lang="es-CL" sz="2400" dirty="0" smtClean="0">
                <a:latin typeface="Times New Roman" pitchFamily="18" charset="0"/>
                <a:cs typeface="Times New Roman" pitchFamily="18" charset="0"/>
              </a:rPr>
              <a:t> Se realiza la tronadura.</a:t>
            </a:r>
            <a:r>
              <a:rPr lang="es-ES" sz="2400" dirty="0">
                <a:latin typeface="Times New Roman" pitchFamily="18" charset="0"/>
                <a:cs typeface="Times New Roman" pitchFamily="18" charset="0"/>
              </a:rPr>
              <a:t> </a:t>
            </a:r>
            <a:endParaRPr lang="es-ES" sz="2400" dirty="0" smtClean="0">
              <a:latin typeface="Times New Roman" pitchFamily="18" charset="0"/>
              <a:cs typeface="Times New Roman" pitchFamily="18" charset="0"/>
            </a:endParaRPr>
          </a:p>
          <a:p>
            <a:pPr marL="0" indent="0" algn="just">
              <a:buNone/>
            </a:pPr>
            <a:r>
              <a:rPr lang="es-ES" sz="2400" dirty="0" smtClean="0">
                <a:latin typeface="Times New Roman" pitchFamily="18" charset="0"/>
                <a:cs typeface="Times New Roman" pitchFamily="18" charset="0"/>
              </a:rPr>
              <a:t>Antes </a:t>
            </a:r>
            <a:r>
              <a:rPr lang="es-ES" sz="2400" dirty="0">
                <a:latin typeface="Times New Roman" pitchFamily="18" charset="0"/>
                <a:cs typeface="Times New Roman" pitchFamily="18" charset="0"/>
              </a:rPr>
              <a:t>de la perforación siempre deben de realizarse algunas operaciones que son vitales para la protección y seguridad de las personas como también de los equipos: ventilación, verificar que el/los sistemas de ventilación que estén funcionando correctamente; acuñadura, acuñar la galería y frente de avance; chequeo de gases especialmente monóxido de carbono, red de agua, red de aire comprimido y la energía que usan los equipos. </a:t>
            </a:r>
            <a:endParaRPr lang="es-CL" sz="2400" dirty="0">
              <a:latin typeface="Times New Roman" pitchFamily="18" charset="0"/>
              <a:cs typeface="Times New Roman" pitchFamily="18" charset="0"/>
            </a:endParaRPr>
          </a:p>
          <a:p>
            <a:pPr marL="0" indent="0" algn="just">
              <a:buNone/>
            </a:pPr>
            <a:r>
              <a:rPr lang="es-ES" sz="2400" dirty="0">
                <a:latin typeface="Times New Roman" pitchFamily="18" charset="0"/>
                <a:cs typeface="Times New Roman" pitchFamily="18" charset="0"/>
              </a:rPr>
              <a:t>Para  secuencia de la perforación se recomienda empezar por los tiros de zapateras, o por las rainuras de tal forma que una vez que se hayan perforado se puedan proteger del  detritus y el material que cae producto de la perforación de los restantes tiros.</a:t>
            </a:r>
            <a:endParaRPr lang="es-CL" sz="2400" dirty="0">
              <a:latin typeface="Times New Roman" pitchFamily="18" charset="0"/>
              <a:cs typeface="Times New Roman" pitchFamily="18" charset="0"/>
            </a:endParaRPr>
          </a:p>
          <a:p>
            <a:endParaRPr lang="es-CL" sz="2400" dirty="0"/>
          </a:p>
        </p:txBody>
      </p:sp>
      <p:sp>
        <p:nvSpPr>
          <p:cNvPr id="4" name="3 Rectángulo"/>
          <p:cNvSpPr/>
          <p:nvPr/>
        </p:nvSpPr>
        <p:spPr>
          <a:xfrm>
            <a:off x="1043608" y="1700807"/>
            <a:ext cx="7632848" cy="400110"/>
          </a:xfrm>
          <a:prstGeom prst="rect">
            <a:avLst/>
          </a:prstGeom>
        </p:spPr>
        <p:txBody>
          <a:bodyPr wrap="square">
            <a:spAutoFit/>
          </a:bodyPr>
          <a:lstStyle/>
          <a:p>
            <a:pPr>
              <a:buNone/>
            </a:pPr>
            <a:r>
              <a:rPr lang="es-CL" sz="2000" dirty="0" smtClean="0">
                <a:latin typeface="Times New Roman" pitchFamily="18" charset="0"/>
                <a:cs typeface="Times New Roman" pitchFamily="18" charset="0"/>
              </a:rPr>
              <a:t> </a:t>
            </a:r>
            <a:endParaRPr lang="es-CL" sz="2000"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s-CL" sz="2400" dirty="0">
                <a:latin typeface="Times New Roman" pitchFamily="18" charset="0"/>
                <a:cs typeface="Times New Roman" pitchFamily="18" charset="0"/>
              </a:rPr>
              <a:t>Se llama, en general, avance a labores o excavaciones subterráneas donde predomina una dirección (longitud), y que presentan sólo una cara libre para la acción del explosivo. Los diagramas de disparo utilizados en estos casos, se clasifican según la disposición geométrica que adoptan el conjunto de tiros que crean el hueco o corte inicial (rainura).</a:t>
            </a:r>
            <a:endParaRPr lang="es-CL" sz="2400" dirty="0"/>
          </a:p>
        </p:txBody>
      </p:sp>
      <p:pic>
        <p:nvPicPr>
          <p:cNvPr id="4" name="Picture 2"/>
          <p:cNvPicPr>
            <a:picLocks noChangeAspect="1" noChangeArrowheads="1"/>
          </p:cNvPicPr>
          <p:nvPr/>
        </p:nvPicPr>
        <p:blipFill>
          <a:blip r:embed="rId2" cstate="print"/>
          <a:srcRect/>
          <a:stretch>
            <a:fillRect/>
          </a:stretch>
        </p:blipFill>
        <p:spPr bwMode="auto">
          <a:xfrm>
            <a:off x="36008" y="1988794"/>
            <a:ext cx="9107992" cy="4869206"/>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5" name="4 CuadroTexto"/>
          <p:cNvSpPr txBox="1"/>
          <p:nvPr/>
        </p:nvSpPr>
        <p:spPr>
          <a:xfrm>
            <a:off x="3635896" y="2348880"/>
            <a:ext cx="1944216" cy="369332"/>
          </a:xfrm>
          <a:prstGeom prst="rect">
            <a:avLst/>
          </a:prstGeom>
          <a:noFill/>
        </p:spPr>
        <p:txBody>
          <a:bodyPr wrap="square" rtlCol="0">
            <a:spAutoFit/>
          </a:bodyPr>
          <a:lstStyle/>
          <a:p>
            <a:r>
              <a:rPr lang="es-CL" b="1" dirty="0" smtClean="0">
                <a:latin typeface="Times New Roman" pitchFamily="18" charset="0"/>
                <a:cs typeface="Times New Roman" pitchFamily="18" charset="0"/>
              </a:rPr>
              <a:t>TIROS HUECOS</a:t>
            </a:r>
            <a:endParaRPr lang="es-CL" b="1" dirty="0">
              <a:latin typeface="Times New Roman" pitchFamily="18" charset="0"/>
              <a:cs typeface="Times New Roman" pitchFamily="18" charset="0"/>
            </a:endParaRPr>
          </a:p>
        </p:txBody>
      </p:sp>
      <p:sp>
        <p:nvSpPr>
          <p:cNvPr id="6" name="5 CuadroTexto"/>
          <p:cNvSpPr txBox="1"/>
          <p:nvPr/>
        </p:nvSpPr>
        <p:spPr>
          <a:xfrm>
            <a:off x="4355976" y="5733256"/>
            <a:ext cx="2088232" cy="646331"/>
          </a:xfrm>
          <a:prstGeom prst="rect">
            <a:avLst/>
          </a:prstGeom>
          <a:noFill/>
        </p:spPr>
        <p:txBody>
          <a:bodyPr wrap="square" rtlCol="0">
            <a:spAutoFit/>
          </a:bodyPr>
          <a:lstStyle/>
          <a:p>
            <a:r>
              <a:rPr lang="es-CL" b="1" dirty="0">
                <a:latin typeface="Times New Roman" pitchFamily="18" charset="0"/>
                <a:cs typeface="Times New Roman" pitchFamily="18" charset="0"/>
              </a:rPr>
              <a:t>a= 1,5 a 1,7 veces el Ø del Tiro Hueco</a:t>
            </a:r>
          </a:p>
        </p:txBody>
      </p:sp>
    </p:spTree>
    <p:extLst>
      <p:ext uri="{BB962C8B-B14F-4D97-AF65-F5344CB8AC3E}">
        <p14:creationId xmlns:p14="http://schemas.microsoft.com/office/powerpoint/2010/main" val="392078343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fontScale="85000" lnSpcReduction="20000"/>
          </a:bodyPr>
          <a:lstStyle/>
          <a:p>
            <a:pPr>
              <a:buNone/>
            </a:pPr>
            <a:r>
              <a:rPr lang="es-CL" dirty="0">
                <a:latin typeface="Times New Roman" pitchFamily="18" charset="0"/>
                <a:cs typeface="Times New Roman" pitchFamily="18" charset="0"/>
              </a:rPr>
              <a:t>Numero </a:t>
            </a:r>
            <a:r>
              <a:rPr lang="es-CL" b="1" i="1" u="sng" dirty="0">
                <a:solidFill>
                  <a:srgbClr val="FF0000"/>
                </a:solidFill>
                <a:latin typeface="Times New Roman" pitchFamily="18" charset="0"/>
                <a:cs typeface="Times New Roman" pitchFamily="18" charset="0"/>
              </a:rPr>
              <a:t>aproximado</a:t>
            </a:r>
            <a:r>
              <a:rPr lang="es-CL" dirty="0">
                <a:solidFill>
                  <a:srgbClr val="FF0000"/>
                </a:solidFill>
                <a:latin typeface="Times New Roman" pitchFamily="18" charset="0"/>
                <a:cs typeface="Times New Roman" pitchFamily="18" charset="0"/>
              </a:rPr>
              <a:t> </a:t>
            </a:r>
            <a:r>
              <a:rPr lang="es-CL" dirty="0">
                <a:latin typeface="Times New Roman" pitchFamily="18" charset="0"/>
                <a:cs typeface="Times New Roman" pitchFamily="18" charset="0"/>
              </a:rPr>
              <a:t>de perforaciones en un disparo. </a:t>
            </a:r>
          </a:p>
          <a:p>
            <a:pPr algn="just"/>
            <a:r>
              <a:rPr lang="es-CL" dirty="0">
                <a:latin typeface="Times New Roman" pitchFamily="18" charset="0"/>
                <a:cs typeface="Times New Roman" pitchFamily="18" charset="0"/>
              </a:rPr>
              <a:t>El número de taladros requerido para una voladura subterránea depende del tipo de roca a volar, del grado de confinamiento del frente, del grado de fragmentación que se desea obtener y del diámetro de los barrenos de perforación disponibles y también dependen de la sección del túnel; factores que individualmente pueden obligar a reducir o ampliar la malla de perforación y por consiguiente aumentar o disminuir el número de taladros calculados teóricamente. Influyen también la clase de explosivo y el método de iniciación a emplear. </a:t>
            </a:r>
          </a:p>
          <a:p>
            <a:pPr algn="just"/>
            <a:r>
              <a:rPr lang="es-CL" dirty="0">
                <a:latin typeface="Times New Roman" pitchFamily="18" charset="0"/>
                <a:cs typeface="Times New Roman" pitchFamily="18" charset="0"/>
              </a:rPr>
              <a:t>Se puede calcular el número de taladros en </a:t>
            </a:r>
            <a:r>
              <a:rPr lang="es-CL" b="1" i="1" u="sng" dirty="0">
                <a:solidFill>
                  <a:srgbClr val="FF0000"/>
                </a:solidFill>
                <a:latin typeface="Times New Roman" pitchFamily="18" charset="0"/>
                <a:cs typeface="Times New Roman" pitchFamily="18" charset="0"/>
              </a:rPr>
              <a:t>forma</a:t>
            </a:r>
            <a:r>
              <a:rPr lang="es-CL" b="1" i="1" u="sng" dirty="0">
                <a:latin typeface="Times New Roman" pitchFamily="18" charset="0"/>
                <a:cs typeface="Times New Roman" pitchFamily="18" charset="0"/>
              </a:rPr>
              <a:t> </a:t>
            </a:r>
            <a:r>
              <a:rPr lang="es-CL" b="1" i="1" u="sng" dirty="0">
                <a:solidFill>
                  <a:srgbClr val="FF0000"/>
                </a:solidFill>
                <a:latin typeface="Times New Roman" pitchFamily="18" charset="0"/>
                <a:cs typeface="Times New Roman" pitchFamily="18" charset="0"/>
              </a:rPr>
              <a:t>aproximada</a:t>
            </a:r>
            <a:r>
              <a:rPr lang="es-CL" dirty="0">
                <a:latin typeface="Times New Roman" pitchFamily="18" charset="0"/>
                <a:cs typeface="Times New Roman" pitchFamily="18" charset="0"/>
              </a:rPr>
              <a:t> mediante la siguiente fórmula empírica:</a:t>
            </a:r>
          </a:p>
          <a:p>
            <a:pPr>
              <a:buNone/>
            </a:pPr>
            <a:r>
              <a:rPr lang="es-CL" dirty="0"/>
              <a:t>    </a:t>
            </a:r>
            <a:r>
              <a:rPr lang="es-CL" dirty="0">
                <a:latin typeface="Times New Roman" pitchFamily="18" charset="0"/>
                <a:cs typeface="Times New Roman" pitchFamily="18" charset="0"/>
              </a:rPr>
              <a:t> </a:t>
            </a:r>
          </a:p>
          <a:p>
            <a:pPr>
              <a:buNone/>
            </a:pPr>
            <a:r>
              <a:rPr lang="es-CL" dirty="0">
                <a:latin typeface="Times New Roman" pitchFamily="18" charset="0"/>
                <a:cs typeface="Times New Roman" pitchFamily="18" charset="0"/>
              </a:rPr>
              <a:t>N° de perforaciones  </a:t>
            </a:r>
            <a:r>
              <a:rPr lang="es-CL" dirty="0"/>
              <a:t>=  10  </a:t>
            </a:r>
            <a:r>
              <a:rPr lang="az-Cyrl-AZ" sz="4200" dirty="0" smtClean="0"/>
              <a:t>Ѵ</a:t>
            </a:r>
            <a:r>
              <a:rPr lang="es-CL" dirty="0" smtClean="0"/>
              <a:t>  </a:t>
            </a:r>
            <a:r>
              <a:rPr lang="es-CL" dirty="0"/>
              <a:t>A x  H</a:t>
            </a:r>
          </a:p>
          <a:p>
            <a:r>
              <a:rPr lang="es-CL" dirty="0">
                <a:latin typeface="Times New Roman" pitchFamily="18" charset="0"/>
                <a:cs typeface="Times New Roman" pitchFamily="18" charset="0"/>
              </a:rPr>
              <a:t>Donde: </a:t>
            </a:r>
          </a:p>
          <a:p>
            <a:r>
              <a:rPr lang="es-CL" dirty="0">
                <a:latin typeface="Times New Roman" pitchFamily="18" charset="0"/>
                <a:cs typeface="Times New Roman" pitchFamily="18" charset="0"/>
              </a:rPr>
              <a:t>A: ancho de túnel. </a:t>
            </a:r>
          </a:p>
          <a:p>
            <a:r>
              <a:rPr lang="es-CL" dirty="0">
                <a:latin typeface="Times New Roman" pitchFamily="18" charset="0"/>
                <a:cs typeface="Times New Roman" pitchFamily="18" charset="0"/>
              </a:rPr>
              <a:t>H: altura del túnel. </a:t>
            </a:r>
          </a:p>
          <a:p>
            <a:endParaRPr lang="es-CL" dirty="0">
              <a:latin typeface="Times New Roman" pitchFamily="18" charset="0"/>
              <a:cs typeface="Times New Roman" pitchFamily="18" charset="0"/>
            </a:endParaRPr>
          </a:p>
          <a:p>
            <a:endParaRPr lang="es-CL" dirty="0"/>
          </a:p>
        </p:txBody>
      </p:sp>
      <p:cxnSp>
        <p:nvCxnSpPr>
          <p:cNvPr id="15" name="14 Conector recto"/>
          <p:cNvCxnSpPr/>
          <p:nvPr/>
        </p:nvCxnSpPr>
        <p:spPr>
          <a:xfrm>
            <a:off x="4067944" y="5013176"/>
            <a:ext cx="1008112"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02514740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1417638"/>
          </a:xfrm>
        </p:spPr>
        <p:style>
          <a:lnRef idx="2">
            <a:schemeClr val="dk1"/>
          </a:lnRef>
          <a:fillRef idx="1">
            <a:schemeClr val="lt1"/>
          </a:fillRef>
          <a:effectRef idx="0">
            <a:schemeClr val="dk1"/>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EJEMPLO</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0" y="1412776"/>
            <a:ext cx="9144000" cy="5445224"/>
          </a:xfrm>
        </p:spPr>
        <p:style>
          <a:lnRef idx="2">
            <a:schemeClr val="dk1"/>
          </a:lnRef>
          <a:fillRef idx="1">
            <a:schemeClr val="lt1"/>
          </a:fillRef>
          <a:effectRef idx="0">
            <a:schemeClr val="dk1"/>
          </a:effectRef>
          <a:fontRef idx="minor">
            <a:schemeClr val="dk1"/>
          </a:fontRef>
        </p:style>
        <p:txBody>
          <a:bodyPr/>
          <a:lstStyle/>
          <a:p>
            <a:endParaRPr lang="es-CL" dirty="0"/>
          </a:p>
        </p:txBody>
      </p:sp>
      <p:sp>
        <p:nvSpPr>
          <p:cNvPr id="4" name="3 Retraso"/>
          <p:cNvSpPr/>
          <p:nvPr/>
        </p:nvSpPr>
        <p:spPr>
          <a:xfrm rot="16200000">
            <a:off x="1385936" y="2510608"/>
            <a:ext cx="2088232" cy="2340840"/>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cxnSp>
        <p:nvCxnSpPr>
          <p:cNvPr id="6" name="5 Conector recto"/>
          <p:cNvCxnSpPr>
            <a:stCxn id="4" idx="3"/>
          </p:cNvCxnSpPr>
          <p:nvPr/>
        </p:nvCxnSpPr>
        <p:spPr>
          <a:xfrm>
            <a:off x="2430052" y="2636912"/>
            <a:ext cx="2213956"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7 Conector recto"/>
          <p:cNvCxnSpPr/>
          <p:nvPr/>
        </p:nvCxnSpPr>
        <p:spPr>
          <a:xfrm>
            <a:off x="3563888" y="4725144"/>
            <a:ext cx="1152128"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0" name="9 Conector recto de flecha"/>
          <p:cNvCxnSpPr/>
          <p:nvPr/>
        </p:nvCxnSpPr>
        <p:spPr>
          <a:xfrm>
            <a:off x="4283968" y="3933056"/>
            <a:ext cx="0" cy="79208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2" name="11 Conector recto de flecha"/>
          <p:cNvCxnSpPr/>
          <p:nvPr/>
        </p:nvCxnSpPr>
        <p:spPr>
          <a:xfrm flipV="1">
            <a:off x="4283968" y="2636912"/>
            <a:ext cx="0" cy="864096"/>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5" name="14 CuadroTexto"/>
          <p:cNvSpPr txBox="1"/>
          <p:nvPr/>
        </p:nvSpPr>
        <p:spPr>
          <a:xfrm>
            <a:off x="4139952" y="3501008"/>
            <a:ext cx="328747" cy="369332"/>
          </a:xfrm>
          <a:prstGeom prst="rect">
            <a:avLst/>
          </a:prstGeom>
          <a:noFill/>
        </p:spPr>
        <p:txBody>
          <a:bodyPr wrap="square" rtlCol="0">
            <a:spAutoFit/>
          </a:bodyPr>
          <a:lstStyle/>
          <a:p>
            <a:r>
              <a:rPr lang="es-CL" dirty="0" smtClean="0"/>
              <a:t>H</a:t>
            </a:r>
            <a:endParaRPr lang="es-CL" dirty="0"/>
          </a:p>
        </p:txBody>
      </p:sp>
      <p:cxnSp>
        <p:nvCxnSpPr>
          <p:cNvPr id="17" name="16 Conector recto"/>
          <p:cNvCxnSpPr/>
          <p:nvPr/>
        </p:nvCxnSpPr>
        <p:spPr>
          <a:xfrm>
            <a:off x="1259632" y="4725144"/>
            <a:ext cx="0" cy="504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40 Conector recto"/>
          <p:cNvCxnSpPr/>
          <p:nvPr/>
        </p:nvCxnSpPr>
        <p:spPr>
          <a:xfrm>
            <a:off x="3635896" y="4725144"/>
            <a:ext cx="0" cy="504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42 Conector recto de flecha"/>
          <p:cNvCxnSpPr/>
          <p:nvPr/>
        </p:nvCxnSpPr>
        <p:spPr>
          <a:xfrm>
            <a:off x="2699792" y="5157192"/>
            <a:ext cx="936104"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45" name="44 Conector recto de flecha"/>
          <p:cNvCxnSpPr/>
          <p:nvPr/>
        </p:nvCxnSpPr>
        <p:spPr>
          <a:xfrm flipH="1">
            <a:off x="1259632" y="5157192"/>
            <a:ext cx="936104"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46" name="45 CuadroTexto"/>
          <p:cNvSpPr txBox="1"/>
          <p:nvPr/>
        </p:nvSpPr>
        <p:spPr>
          <a:xfrm>
            <a:off x="2267744" y="5013176"/>
            <a:ext cx="360040" cy="369332"/>
          </a:xfrm>
          <a:prstGeom prst="rect">
            <a:avLst/>
          </a:prstGeom>
          <a:noFill/>
        </p:spPr>
        <p:txBody>
          <a:bodyPr wrap="square" rtlCol="0">
            <a:spAutoFit/>
          </a:bodyPr>
          <a:lstStyle/>
          <a:p>
            <a:r>
              <a:rPr lang="es-CL" dirty="0" smtClean="0"/>
              <a:t>A</a:t>
            </a:r>
            <a:endParaRPr lang="es-CL" dirty="0"/>
          </a:p>
        </p:txBody>
      </p:sp>
      <p:sp>
        <p:nvSpPr>
          <p:cNvPr id="47" name="46 CuadroTexto"/>
          <p:cNvSpPr txBox="1"/>
          <p:nvPr/>
        </p:nvSpPr>
        <p:spPr>
          <a:xfrm>
            <a:off x="5292081" y="2780928"/>
            <a:ext cx="3312368"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endParaRPr lang="es-CL" dirty="0" smtClean="0"/>
          </a:p>
          <a:p>
            <a:r>
              <a:rPr lang="es-CL" dirty="0" smtClean="0"/>
              <a:t>N° Perforaciones = 10 </a:t>
            </a:r>
            <a:endParaRPr lang="es-CL" dirty="0"/>
          </a:p>
        </p:txBody>
      </p:sp>
      <p:cxnSp>
        <p:nvCxnSpPr>
          <p:cNvPr id="49" name="48 Conector recto"/>
          <p:cNvCxnSpPr/>
          <p:nvPr/>
        </p:nvCxnSpPr>
        <p:spPr>
          <a:xfrm>
            <a:off x="7452320" y="2996952"/>
            <a:ext cx="72008" cy="288032"/>
          </a:xfrm>
          <a:prstGeom prst="line">
            <a:avLst/>
          </a:prstGeom>
        </p:spPr>
        <p:style>
          <a:lnRef idx="2">
            <a:schemeClr val="accent2"/>
          </a:lnRef>
          <a:fillRef idx="0">
            <a:schemeClr val="accent2"/>
          </a:fillRef>
          <a:effectRef idx="1">
            <a:schemeClr val="accent2"/>
          </a:effectRef>
          <a:fontRef idx="minor">
            <a:schemeClr val="tx1"/>
          </a:fontRef>
        </p:style>
      </p:cxnSp>
      <p:cxnSp>
        <p:nvCxnSpPr>
          <p:cNvPr id="51" name="50 Conector recto"/>
          <p:cNvCxnSpPr/>
          <p:nvPr/>
        </p:nvCxnSpPr>
        <p:spPr>
          <a:xfrm flipV="1">
            <a:off x="7524328" y="2924944"/>
            <a:ext cx="72008" cy="360040"/>
          </a:xfrm>
          <a:prstGeom prst="line">
            <a:avLst/>
          </a:prstGeom>
        </p:spPr>
        <p:style>
          <a:lnRef idx="2">
            <a:schemeClr val="accent2"/>
          </a:lnRef>
          <a:fillRef idx="0">
            <a:schemeClr val="accent2"/>
          </a:fillRef>
          <a:effectRef idx="1">
            <a:schemeClr val="accent2"/>
          </a:effectRef>
          <a:fontRef idx="minor">
            <a:schemeClr val="tx1"/>
          </a:fontRef>
        </p:style>
      </p:cxnSp>
      <p:cxnSp>
        <p:nvCxnSpPr>
          <p:cNvPr id="53" name="52 Conector recto"/>
          <p:cNvCxnSpPr/>
          <p:nvPr/>
        </p:nvCxnSpPr>
        <p:spPr>
          <a:xfrm>
            <a:off x="7596336" y="2924944"/>
            <a:ext cx="792088" cy="0"/>
          </a:xfrm>
          <a:prstGeom prst="line">
            <a:avLst/>
          </a:prstGeom>
        </p:spPr>
        <p:style>
          <a:lnRef idx="2">
            <a:schemeClr val="accent2"/>
          </a:lnRef>
          <a:fillRef idx="0">
            <a:schemeClr val="accent2"/>
          </a:fillRef>
          <a:effectRef idx="1">
            <a:schemeClr val="accent2"/>
          </a:effectRef>
          <a:fontRef idx="minor">
            <a:schemeClr val="tx1"/>
          </a:fontRef>
        </p:style>
      </p:cxnSp>
      <p:sp>
        <p:nvSpPr>
          <p:cNvPr id="54" name="53 CuadroTexto"/>
          <p:cNvSpPr txBox="1"/>
          <p:nvPr/>
        </p:nvSpPr>
        <p:spPr>
          <a:xfrm>
            <a:off x="7668344" y="2996952"/>
            <a:ext cx="720080" cy="369332"/>
          </a:xfrm>
          <a:prstGeom prst="rect">
            <a:avLst/>
          </a:prstGeom>
          <a:noFill/>
        </p:spPr>
        <p:txBody>
          <a:bodyPr wrap="square" rtlCol="0">
            <a:spAutoFit/>
          </a:bodyPr>
          <a:lstStyle/>
          <a:p>
            <a:r>
              <a:rPr lang="es-CL" dirty="0" smtClean="0"/>
              <a:t>A x  H</a:t>
            </a:r>
            <a:endParaRPr lang="es-CL" dirty="0"/>
          </a:p>
        </p:txBody>
      </p:sp>
      <p:sp>
        <p:nvSpPr>
          <p:cNvPr id="55" name="54 CuadroTexto"/>
          <p:cNvSpPr txBox="1"/>
          <p:nvPr/>
        </p:nvSpPr>
        <p:spPr>
          <a:xfrm>
            <a:off x="5292080" y="3573016"/>
            <a:ext cx="3312369"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CL" dirty="0" smtClean="0"/>
              <a:t>Ejemplo: A =  4.0 m.</a:t>
            </a:r>
          </a:p>
          <a:p>
            <a:r>
              <a:rPr lang="es-CL" dirty="0" smtClean="0"/>
              <a:t>                 H = 4.0 m.</a:t>
            </a:r>
          </a:p>
          <a:p>
            <a:r>
              <a:rPr lang="es-CL" dirty="0" smtClean="0"/>
              <a:t>N° Perforaciones =  10 x 4.0</a:t>
            </a:r>
          </a:p>
          <a:p>
            <a:r>
              <a:rPr lang="es-CL" dirty="0" smtClean="0"/>
              <a:t>N° Perforaciones =  40.</a:t>
            </a:r>
            <a:endParaRPr lang="es-CL" dirty="0"/>
          </a:p>
        </p:txBody>
      </p:sp>
    </p:spTree>
    <p:extLst>
      <p:ext uri="{BB962C8B-B14F-4D97-AF65-F5344CB8AC3E}">
        <p14:creationId xmlns:p14="http://schemas.microsoft.com/office/powerpoint/2010/main" val="398151663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1052736"/>
          </a:xfrm>
        </p:spPr>
        <p:style>
          <a:lnRef idx="2">
            <a:schemeClr val="dk1"/>
          </a:lnRef>
          <a:fillRef idx="1">
            <a:schemeClr val="lt1"/>
          </a:fillRef>
          <a:effectRef idx="0">
            <a:schemeClr val="dk1"/>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AREA DE UN TUNEL</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0" y="1052736"/>
            <a:ext cx="9144000" cy="5805264"/>
          </a:xfrm>
        </p:spPr>
        <p:style>
          <a:lnRef idx="2">
            <a:schemeClr val="dk1"/>
          </a:lnRef>
          <a:fillRef idx="1">
            <a:schemeClr val="lt1"/>
          </a:fillRef>
          <a:effectRef idx="0">
            <a:schemeClr val="dk1"/>
          </a:effectRef>
          <a:fontRef idx="minor">
            <a:schemeClr val="dk1"/>
          </a:fontRef>
        </p:style>
        <p:txBody>
          <a:bodyPr/>
          <a:lstStyle/>
          <a:p>
            <a:r>
              <a:rPr lang="es-CL" b="1" dirty="0" smtClean="0">
                <a:solidFill>
                  <a:srgbClr val="FF0000"/>
                </a:solidFill>
                <a:latin typeface="Times New Roman" pitchFamily="18" charset="0"/>
                <a:cs typeface="Times New Roman" pitchFamily="18" charset="0"/>
              </a:rPr>
              <a:t>Calculo del Área de un túnel.</a:t>
            </a:r>
            <a:endParaRPr lang="es-CL" b="1" dirty="0">
              <a:solidFill>
                <a:srgbClr val="FF0000"/>
              </a:solidFill>
              <a:latin typeface="Times New Roman" pitchFamily="18" charset="0"/>
              <a:cs typeface="Times New Roman" pitchFamily="18" charset="0"/>
            </a:endParaRPr>
          </a:p>
        </p:txBody>
      </p:sp>
      <p:sp>
        <p:nvSpPr>
          <p:cNvPr id="4" name="3 Retraso"/>
          <p:cNvSpPr/>
          <p:nvPr/>
        </p:nvSpPr>
        <p:spPr>
          <a:xfrm rot="16200000">
            <a:off x="1583668" y="2456892"/>
            <a:ext cx="1944216" cy="2160240"/>
          </a:xfrm>
          <a:prstGeom prst="flowChartDelay">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L" dirty="0"/>
          </a:p>
        </p:txBody>
      </p:sp>
      <p:cxnSp>
        <p:nvCxnSpPr>
          <p:cNvPr id="9" name="8 Conector recto"/>
          <p:cNvCxnSpPr>
            <a:stCxn id="4" idx="3"/>
          </p:cNvCxnSpPr>
          <p:nvPr/>
        </p:nvCxnSpPr>
        <p:spPr>
          <a:xfrm>
            <a:off x="2555776" y="2564904"/>
            <a:ext cx="16561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a:off x="3635896" y="4509120"/>
            <a:ext cx="648072"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13 CuadroTexto"/>
          <p:cNvSpPr txBox="1"/>
          <p:nvPr/>
        </p:nvSpPr>
        <p:spPr>
          <a:xfrm>
            <a:off x="4067944" y="3212976"/>
            <a:ext cx="688976" cy="369332"/>
          </a:xfrm>
          <a:prstGeom prst="rect">
            <a:avLst/>
          </a:prstGeom>
          <a:noFill/>
        </p:spPr>
        <p:txBody>
          <a:bodyPr wrap="square" rtlCol="0">
            <a:spAutoFit/>
          </a:bodyPr>
          <a:lstStyle/>
          <a:p>
            <a:r>
              <a:rPr lang="es-CL" dirty="0" smtClean="0"/>
              <a:t>H</a:t>
            </a:r>
            <a:endParaRPr lang="es-CL" dirty="0"/>
          </a:p>
        </p:txBody>
      </p:sp>
      <p:sp>
        <p:nvSpPr>
          <p:cNvPr id="19" name="18 CuadroTexto"/>
          <p:cNvSpPr txBox="1"/>
          <p:nvPr/>
        </p:nvSpPr>
        <p:spPr>
          <a:xfrm>
            <a:off x="4499992" y="2636912"/>
            <a:ext cx="144016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CL" dirty="0" smtClean="0"/>
              <a:t>S</a:t>
            </a:r>
            <a:r>
              <a:rPr lang="es-CL" sz="1050" dirty="0" smtClean="0"/>
              <a:t>2</a:t>
            </a:r>
            <a:r>
              <a:rPr lang="es-CL" dirty="0" smtClean="0"/>
              <a:t> = A²  x  </a:t>
            </a:r>
            <a:r>
              <a:rPr lang="el-GR" dirty="0" smtClean="0"/>
              <a:t>π</a:t>
            </a:r>
            <a:r>
              <a:rPr lang="es-CL" dirty="0" smtClean="0"/>
              <a:t>/8</a:t>
            </a:r>
            <a:endParaRPr lang="es-CL" dirty="0"/>
          </a:p>
        </p:txBody>
      </p:sp>
      <p:cxnSp>
        <p:nvCxnSpPr>
          <p:cNvPr id="21" name="20 Conector recto"/>
          <p:cNvCxnSpPr/>
          <p:nvPr/>
        </p:nvCxnSpPr>
        <p:spPr>
          <a:xfrm>
            <a:off x="4211960" y="4509120"/>
            <a:ext cx="1656184"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21 CuadroTexto"/>
          <p:cNvSpPr txBox="1"/>
          <p:nvPr/>
        </p:nvSpPr>
        <p:spPr>
          <a:xfrm>
            <a:off x="4427984" y="3573016"/>
            <a:ext cx="180020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s-CL" dirty="0" smtClean="0"/>
              <a:t>S</a:t>
            </a:r>
            <a:r>
              <a:rPr lang="es-CL" sz="1050" dirty="0" smtClean="0"/>
              <a:t>1 </a:t>
            </a:r>
            <a:r>
              <a:rPr lang="es-CL" dirty="0" smtClean="0"/>
              <a:t>= A ( H – A/2)</a:t>
            </a:r>
            <a:endParaRPr lang="es-CL" sz="1050" dirty="0"/>
          </a:p>
        </p:txBody>
      </p:sp>
      <p:sp>
        <p:nvSpPr>
          <p:cNvPr id="23" name="22 CuadroTexto"/>
          <p:cNvSpPr txBox="1"/>
          <p:nvPr/>
        </p:nvSpPr>
        <p:spPr>
          <a:xfrm>
            <a:off x="4716016" y="5157192"/>
            <a:ext cx="2304256"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s-CL" dirty="0" smtClean="0"/>
              <a:t>Área del Túnel= S</a:t>
            </a:r>
            <a:r>
              <a:rPr lang="es-CL" sz="1400" dirty="0" smtClean="0"/>
              <a:t>1</a:t>
            </a:r>
            <a:r>
              <a:rPr lang="es-CL" dirty="0" smtClean="0"/>
              <a:t> + S</a:t>
            </a:r>
            <a:r>
              <a:rPr lang="es-CL" sz="1400" dirty="0" smtClean="0"/>
              <a:t>2</a:t>
            </a:r>
            <a:endParaRPr lang="es-CL" sz="1400" dirty="0"/>
          </a:p>
        </p:txBody>
      </p:sp>
      <p:cxnSp>
        <p:nvCxnSpPr>
          <p:cNvPr id="17" name="16 Conector recto"/>
          <p:cNvCxnSpPr/>
          <p:nvPr/>
        </p:nvCxnSpPr>
        <p:spPr>
          <a:xfrm>
            <a:off x="3635896" y="3356992"/>
            <a:ext cx="22322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a:off x="4211960" y="2564904"/>
            <a:ext cx="16561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a:off x="1475656" y="4509120"/>
            <a:ext cx="0" cy="504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27 Conector recto"/>
          <p:cNvCxnSpPr/>
          <p:nvPr/>
        </p:nvCxnSpPr>
        <p:spPr>
          <a:xfrm>
            <a:off x="3635896" y="4509120"/>
            <a:ext cx="0" cy="432048"/>
          </a:xfrm>
          <a:prstGeom prst="line">
            <a:avLst/>
          </a:prstGeom>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2267744" y="4653136"/>
            <a:ext cx="648072" cy="369332"/>
          </a:xfrm>
          <a:prstGeom prst="rect">
            <a:avLst/>
          </a:prstGeom>
          <a:noFill/>
        </p:spPr>
        <p:txBody>
          <a:bodyPr wrap="square" rtlCol="0">
            <a:spAutoFit/>
          </a:bodyPr>
          <a:lstStyle/>
          <a:p>
            <a:r>
              <a:rPr lang="es-CL" dirty="0" smtClean="0"/>
              <a:t>   A</a:t>
            </a:r>
            <a:endParaRPr lang="es-CL" dirty="0"/>
          </a:p>
        </p:txBody>
      </p:sp>
      <p:cxnSp>
        <p:nvCxnSpPr>
          <p:cNvPr id="41" name="40 Conector recto de flecha"/>
          <p:cNvCxnSpPr>
            <a:stCxn id="33" idx="1"/>
          </p:cNvCxnSpPr>
          <p:nvPr/>
        </p:nvCxnSpPr>
        <p:spPr>
          <a:xfrm flipH="1">
            <a:off x="1475656" y="4837802"/>
            <a:ext cx="792088" cy="3135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43" name="42 Conector recto de flecha"/>
          <p:cNvCxnSpPr/>
          <p:nvPr/>
        </p:nvCxnSpPr>
        <p:spPr>
          <a:xfrm>
            <a:off x="2699792" y="4869160"/>
            <a:ext cx="967397"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51" name="50 Conector recto de flecha"/>
          <p:cNvCxnSpPr/>
          <p:nvPr/>
        </p:nvCxnSpPr>
        <p:spPr>
          <a:xfrm flipV="1">
            <a:off x="4211960" y="2564904"/>
            <a:ext cx="0" cy="64807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53" name="52 Conector recto de flecha"/>
          <p:cNvCxnSpPr/>
          <p:nvPr/>
        </p:nvCxnSpPr>
        <p:spPr>
          <a:xfrm>
            <a:off x="4211960" y="3573016"/>
            <a:ext cx="0" cy="936104"/>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0091359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764704"/>
          </a:xfrm>
        </p:spPr>
        <p:style>
          <a:lnRef idx="2">
            <a:schemeClr val="dk1"/>
          </a:lnRef>
          <a:fillRef idx="1">
            <a:schemeClr val="lt1"/>
          </a:fillRef>
          <a:effectRef idx="0">
            <a:schemeClr val="dk1"/>
          </a:effectRef>
          <a:fontRef idx="minor">
            <a:schemeClr val="dk1"/>
          </a:fontRef>
        </p:style>
        <p:txBody>
          <a:bodyPr>
            <a:normAutofit/>
          </a:bodyPr>
          <a:lstStyle/>
          <a:p>
            <a:r>
              <a:rPr lang="es-CL" sz="3200" dirty="0" smtClean="0">
                <a:solidFill>
                  <a:srgbClr val="FF0000"/>
                </a:solidFill>
                <a:latin typeface="Times New Roman" pitchFamily="18" charset="0"/>
                <a:cs typeface="Times New Roman" pitchFamily="18" charset="0"/>
              </a:rPr>
              <a:t> TIPOS DE TRABAJO CON PERFORACION</a:t>
            </a:r>
            <a:endParaRPr lang="es-CL" sz="3200"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0" y="764704"/>
            <a:ext cx="9144000" cy="6093296"/>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pPr>
              <a:buNone/>
            </a:pPr>
            <a:r>
              <a:rPr lang="es-CL" sz="2800" dirty="0" smtClean="0">
                <a:latin typeface="Times New Roman" pitchFamily="18" charset="0"/>
                <a:cs typeface="Times New Roman" pitchFamily="18" charset="0"/>
              </a:rPr>
              <a:t>   Tipos de trabajo que se realizan con la perforación</a:t>
            </a:r>
          </a:p>
          <a:p>
            <a:r>
              <a:rPr lang="es-CL" sz="2800" dirty="0" smtClean="0">
                <a:latin typeface="Times New Roman" pitchFamily="18" charset="0"/>
                <a:cs typeface="Times New Roman" pitchFamily="18" charset="0"/>
              </a:rPr>
              <a:t>Perforación de Producción.</a:t>
            </a:r>
          </a:p>
          <a:p>
            <a:r>
              <a:rPr lang="es-CL" sz="2800" dirty="0" smtClean="0">
                <a:latin typeface="Times New Roman" pitchFamily="18" charset="0"/>
                <a:cs typeface="Times New Roman" pitchFamily="18" charset="0"/>
              </a:rPr>
              <a:t>Perforación de Avance.</a:t>
            </a:r>
          </a:p>
          <a:p>
            <a:r>
              <a:rPr lang="es-CL" sz="2800" dirty="0" smtClean="0">
                <a:latin typeface="Times New Roman" pitchFamily="18" charset="0"/>
                <a:cs typeface="Times New Roman" pitchFamily="18" charset="0"/>
              </a:rPr>
              <a:t>Perforación de Banqueo.</a:t>
            </a:r>
          </a:p>
          <a:p>
            <a:r>
              <a:rPr lang="es-CL" sz="2800" dirty="0" smtClean="0">
                <a:latin typeface="Times New Roman" pitchFamily="18" charset="0"/>
                <a:cs typeface="Times New Roman" pitchFamily="18" charset="0"/>
              </a:rPr>
              <a:t>Perforación de Chimenea.</a:t>
            </a:r>
          </a:p>
          <a:p>
            <a:r>
              <a:rPr lang="es-CL" sz="2800" dirty="0" smtClean="0">
                <a:latin typeface="Times New Roman" pitchFamily="18" charset="0"/>
                <a:cs typeface="Times New Roman" pitchFamily="18" charset="0"/>
              </a:rPr>
              <a:t>Perforación de Sostenimiento.</a:t>
            </a:r>
          </a:p>
          <a:p>
            <a:r>
              <a:rPr lang="es-CL" sz="2800" dirty="0" smtClean="0">
                <a:latin typeface="Times New Roman" pitchFamily="18" charset="0"/>
                <a:cs typeface="Times New Roman" pitchFamily="18" charset="0"/>
              </a:rPr>
              <a:t>Perforación de Recubrimiento.</a:t>
            </a:r>
          </a:p>
          <a:p>
            <a:r>
              <a:rPr lang="es-CL" sz="2800" dirty="0" smtClean="0">
                <a:latin typeface="Times New Roman" pitchFamily="18" charset="0"/>
                <a:cs typeface="Times New Roman" pitchFamily="18" charset="0"/>
              </a:rPr>
              <a:t>Perforación de Exploración.</a:t>
            </a:r>
            <a:r>
              <a:rPr lang="es-CL" sz="2800" dirty="0">
                <a:solidFill>
                  <a:schemeClr val="tx1"/>
                </a:solidFill>
                <a:latin typeface="Times New Roman" pitchFamily="18" charset="0"/>
                <a:cs typeface="Times New Roman" pitchFamily="18" charset="0"/>
              </a:rPr>
              <a:t> </a:t>
            </a:r>
            <a:endParaRPr lang="es-CL" sz="2800" dirty="0" smtClean="0">
              <a:solidFill>
                <a:schemeClr val="tx1"/>
              </a:solidFill>
              <a:latin typeface="Times New Roman" pitchFamily="18" charset="0"/>
              <a:cs typeface="Times New Roman" pitchFamily="18" charset="0"/>
            </a:endParaRPr>
          </a:p>
          <a:p>
            <a:r>
              <a:rPr lang="es-CL" sz="2800" i="1" u="sng" dirty="0" smtClean="0">
                <a:solidFill>
                  <a:srgbClr val="FF0000"/>
                </a:solidFill>
                <a:latin typeface="Times New Roman" pitchFamily="18" charset="0"/>
                <a:cs typeface="Times New Roman" pitchFamily="18" charset="0"/>
              </a:rPr>
              <a:t>Perforación </a:t>
            </a:r>
            <a:r>
              <a:rPr lang="es-CL" sz="2800" i="1" u="sng" dirty="0">
                <a:solidFill>
                  <a:srgbClr val="FF0000"/>
                </a:solidFill>
                <a:latin typeface="Times New Roman" pitchFamily="18" charset="0"/>
                <a:cs typeface="Times New Roman" pitchFamily="18" charset="0"/>
              </a:rPr>
              <a:t>de Producción</a:t>
            </a:r>
            <a:r>
              <a:rPr lang="es-CL" sz="2800" dirty="0">
                <a:solidFill>
                  <a:srgbClr val="FF0000"/>
                </a:solidFill>
                <a:latin typeface="Times New Roman" pitchFamily="18" charset="0"/>
                <a:cs typeface="Times New Roman" pitchFamily="18" charset="0"/>
              </a:rPr>
              <a:t>: </a:t>
            </a:r>
            <a:r>
              <a:rPr lang="es-ES" sz="2800" dirty="0">
                <a:latin typeface="Times New Roman" pitchFamily="18" charset="0"/>
                <a:cs typeface="Times New Roman" pitchFamily="18" charset="0"/>
              </a:rPr>
              <a:t>Con este nombre se conoce al conjunto de trabajos de extracción de mineral que se realiza en las explotaciones mineras. Tiene por finalidad cargar el pozo con explosivos y generar la tronadura para poder quebrar la roca y así ir avanzando con la explotación de la mina. Una perforación de producción corresponde a la que se ejecuta para cumplir los programas de producción que están previamente establecidos. </a:t>
            </a:r>
            <a:endParaRPr lang="es-CL" sz="2800" dirty="0">
              <a:latin typeface="Times New Roman" pitchFamily="18" charset="0"/>
              <a:cs typeface="Times New Roman" pitchFamily="18" charset="0"/>
            </a:endParaRPr>
          </a:p>
          <a:p>
            <a:endParaRPr lang="es-CL" sz="2800" dirty="0" smtClean="0">
              <a:latin typeface="Times New Roman" pitchFamily="18" charset="0"/>
              <a:cs typeface="Times New Roman" pitchFamily="18" charset="0"/>
            </a:endParaRPr>
          </a:p>
          <a:p>
            <a:endParaRPr lang="es-CL" sz="2800" dirty="0">
              <a:latin typeface="Times New Roman" pitchFamily="18" charset="0"/>
              <a:cs typeface="Times New Roman" pitchFamily="18" charset="0"/>
            </a:endParaRPr>
          </a:p>
        </p:txBody>
      </p:sp>
    </p:spTree>
    <p:extLst>
      <p:ext uri="{BB962C8B-B14F-4D97-AF65-F5344CB8AC3E}">
        <p14:creationId xmlns:p14="http://schemas.microsoft.com/office/powerpoint/2010/main" val="419351015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lnSpcReduction="10000"/>
          </a:bodyPr>
          <a:lstStyle/>
          <a:p>
            <a:pPr lvl="0" algn="just"/>
            <a:r>
              <a:rPr lang="es-ES" sz="2400" i="1" u="sng" dirty="0">
                <a:solidFill>
                  <a:srgbClr val="FF0000"/>
                </a:solidFill>
                <a:latin typeface="Times New Roman" pitchFamily="18" charset="0"/>
                <a:cs typeface="Times New Roman" pitchFamily="18" charset="0"/>
              </a:rPr>
              <a:t>Perforación de avance de Túneles o Galerías</a:t>
            </a:r>
            <a:r>
              <a:rPr lang="es-ES" sz="2400" dirty="0">
                <a:solidFill>
                  <a:srgbClr val="FF0000"/>
                </a:solidFill>
                <a:latin typeface="Times New Roman" pitchFamily="18" charset="0"/>
                <a:cs typeface="Times New Roman" pitchFamily="18" charset="0"/>
              </a:rPr>
              <a:t>: </a:t>
            </a:r>
            <a:r>
              <a:rPr lang="es-ES" sz="2400" dirty="0">
                <a:latin typeface="Times New Roman" pitchFamily="18" charset="0"/>
                <a:cs typeface="Times New Roman" pitchFamily="18" charset="0"/>
              </a:rPr>
              <a:t>Perforaciones preferentemente horizontales llevadas a cabo en forma manual o mecanizada. Los equipos y métodos varían según el sistema de explotación, pero por lo general, para minería en gran escala subterránea se utilizan los equipos de perforación llamados Jumbos, que poseen desde uno a tres o más brazos de perforación y permiten realizar las labores de manera rápida y </a:t>
            </a:r>
            <a:r>
              <a:rPr lang="es-ES" sz="2400" dirty="0" smtClean="0">
                <a:latin typeface="Times New Roman" pitchFamily="18" charset="0"/>
                <a:cs typeface="Times New Roman" pitchFamily="18" charset="0"/>
              </a:rPr>
              <a:t>automatizada.</a:t>
            </a:r>
          </a:p>
          <a:p>
            <a:pPr lvl="0" algn="just"/>
            <a:r>
              <a:rPr lang="es-ES" sz="2400" dirty="0" smtClean="0">
                <a:latin typeface="Times New Roman" pitchFamily="18" charset="0"/>
                <a:cs typeface="Times New Roman" pitchFamily="18" charset="0"/>
              </a:rPr>
              <a:t> </a:t>
            </a:r>
            <a:r>
              <a:rPr lang="es-ES" sz="2400" i="1" u="sng" dirty="0" smtClean="0">
                <a:solidFill>
                  <a:srgbClr val="FF0000"/>
                </a:solidFill>
                <a:latin typeface="Times New Roman" pitchFamily="18" charset="0"/>
                <a:cs typeface="Times New Roman" pitchFamily="18" charset="0"/>
              </a:rPr>
              <a:t>Perforación </a:t>
            </a:r>
            <a:r>
              <a:rPr lang="es-ES" sz="2400" i="1" u="sng" dirty="0">
                <a:solidFill>
                  <a:srgbClr val="FF0000"/>
                </a:solidFill>
                <a:latin typeface="Times New Roman" pitchFamily="18" charset="0"/>
                <a:cs typeface="Times New Roman" pitchFamily="18" charset="0"/>
              </a:rPr>
              <a:t>de Banqueo</a:t>
            </a:r>
            <a:r>
              <a:rPr lang="es-ES" sz="2400" dirty="0">
                <a:solidFill>
                  <a:srgbClr val="FF0000"/>
                </a:solidFill>
                <a:latin typeface="Times New Roman" pitchFamily="18" charset="0"/>
                <a:cs typeface="Times New Roman" pitchFamily="18" charset="0"/>
              </a:rPr>
              <a:t>: </a:t>
            </a:r>
            <a:r>
              <a:rPr lang="es-ES" sz="2400" dirty="0">
                <a:latin typeface="Times New Roman" pitchFamily="18" charset="0"/>
                <a:cs typeface="Times New Roman" pitchFamily="18" charset="0"/>
              </a:rPr>
              <a:t>Perforaciones verticales o inclinadas utilizadas preferentemente en proyectos a cielo abierto y para algunos métodos de explotación subterránea, como el hundimiento por subniveles.</a:t>
            </a:r>
            <a:endParaRPr lang="es-CL" sz="2400" dirty="0">
              <a:latin typeface="Times New Roman" pitchFamily="18" charset="0"/>
              <a:cs typeface="Times New Roman" pitchFamily="18" charset="0"/>
            </a:endParaRPr>
          </a:p>
          <a:p>
            <a:pPr lvl="0" algn="just"/>
            <a:r>
              <a:rPr lang="es-ES" sz="2400" i="1" u="sng" dirty="0" smtClean="0">
                <a:solidFill>
                  <a:srgbClr val="FF0000"/>
                </a:solidFill>
                <a:latin typeface="Times New Roman" pitchFamily="18" charset="0"/>
                <a:cs typeface="Times New Roman" pitchFamily="18" charset="0"/>
              </a:rPr>
              <a:t>Perforación de Chimeneas</a:t>
            </a:r>
            <a:r>
              <a:rPr lang="es-ES" sz="2400" dirty="0" smtClean="0">
                <a:solidFill>
                  <a:srgbClr val="FF0000"/>
                </a:solidFill>
                <a:latin typeface="Times New Roman" pitchFamily="18" charset="0"/>
                <a:cs typeface="Times New Roman" pitchFamily="18" charset="0"/>
              </a:rPr>
              <a:t>: </a:t>
            </a:r>
            <a:r>
              <a:rPr lang="es-ES" sz="2400" dirty="0" smtClean="0">
                <a:latin typeface="Times New Roman" pitchFamily="18" charset="0"/>
                <a:cs typeface="Times New Roman" pitchFamily="18" charset="0"/>
              </a:rPr>
              <a:t>Labores verticales muy utilizadas en minería subterránea y obras civiles, y para su construcción se pueden realizar en forma manual y también con sistemas mecanizados especiales entre las cuales destacan, Raise Bore, Blind Hole, Alimak.</a:t>
            </a:r>
            <a:r>
              <a:rPr lang="es-CL" sz="2400" dirty="0"/>
              <a:t> </a:t>
            </a:r>
            <a:r>
              <a:rPr lang="es-CL" sz="2400" dirty="0">
                <a:latin typeface="Times New Roman" pitchFamily="18" charset="0"/>
                <a:cs typeface="Times New Roman" pitchFamily="18" charset="0"/>
              </a:rPr>
              <a:t>En muchos proyectos subterráneos de minería y obra pública es preciso abrir chimeneas. Aunque existe una tendencia hacia la aplicación del método Raise Boring, aún hoy se utiliza el método de barrenos largos y otros sistemas especiales de perforación combinados con las voladuras</a:t>
            </a:r>
            <a:r>
              <a:rPr lang="es-CL" sz="2400" dirty="0"/>
              <a:t>. </a:t>
            </a:r>
            <a:endParaRPr lang="es-CL" sz="2400" dirty="0" smtClean="0">
              <a:latin typeface="Times New Roman" pitchFamily="18" charset="0"/>
              <a:cs typeface="Times New Roman" pitchFamily="18" charset="0"/>
            </a:endParaRPr>
          </a:p>
          <a:p>
            <a:pPr marL="0" indent="0" algn="just">
              <a:buNone/>
            </a:pPr>
            <a:endParaRPr lang="es-CL" sz="2400" dirty="0">
              <a:latin typeface="Times New Roman" pitchFamily="18" charset="0"/>
              <a:cs typeface="Times New Roman" pitchFamily="18" charset="0"/>
            </a:endParaRPr>
          </a:p>
          <a:p>
            <a:endParaRPr lang="es-CL" dirty="0"/>
          </a:p>
          <a:p>
            <a:endParaRPr lang="es-CL" dirty="0"/>
          </a:p>
        </p:txBody>
      </p:sp>
    </p:spTree>
    <p:extLst>
      <p:ext uri="{BB962C8B-B14F-4D97-AF65-F5344CB8AC3E}">
        <p14:creationId xmlns:p14="http://schemas.microsoft.com/office/powerpoint/2010/main" val="256537255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algn="just"/>
            <a:r>
              <a:rPr lang="es-ES" sz="2400" i="1" u="sng" dirty="0">
                <a:solidFill>
                  <a:srgbClr val="FF0000"/>
                </a:solidFill>
                <a:latin typeface="Times New Roman" pitchFamily="18" charset="0"/>
                <a:cs typeface="Times New Roman" pitchFamily="18" charset="0"/>
              </a:rPr>
              <a:t>Perforación de Sostenimiento de rocas</a:t>
            </a:r>
            <a:r>
              <a:rPr lang="es-ES" sz="2400" dirty="0">
                <a:solidFill>
                  <a:srgbClr val="FF0000"/>
                </a:solidFill>
                <a:latin typeface="Times New Roman" pitchFamily="18" charset="0"/>
                <a:cs typeface="Times New Roman" pitchFamily="18" charset="0"/>
              </a:rPr>
              <a:t>: </a:t>
            </a:r>
            <a:r>
              <a:rPr lang="es-ES" sz="2400" dirty="0">
                <a:latin typeface="Times New Roman" pitchFamily="18" charset="0"/>
                <a:cs typeface="Times New Roman" pitchFamily="18" charset="0"/>
              </a:rPr>
              <a:t>Utilizados para la colocación de pernos de anclaje (fortificación), para dar estabilidad al macizo rocoso principalmente en minería subterránea. </a:t>
            </a:r>
          </a:p>
          <a:p>
            <a:pPr algn="just"/>
            <a:r>
              <a:rPr lang="es-ES" sz="2400" i="1" u="sng" dirty="0">
                <a:solidFill>
                  <a:srgbClr val="FF0000"/>
                </a:solidFill>
                <a:latin typeface="Times New Roman" pitchFamily="18" charset="0"/>
                <a:cs typeface="Times New Roman" pitchFamily="18" charset="0"/>
              </a:rPr>
              <a:t>Perforación de Recubrimiento</a:t>
            </a:r>
            <a:r>
              <a:rPr lang="es-ES" sz="2400" dirty="0">
                <a:solidFill>
                  <a:srgbClr val="FF0000"/>
                </a:solidFill>
                <a:latin typeface="Times New Roman" pitchFamily="18" charset="0"/>
                <a:cs typeface="Times New Roman" pitchFamily="18" charset="0"/>
              </a:rPr>
              <a:t>: </a:t>
            </a:r>
            <a:r>
              <a:rPr lang="es-ES" sz="2400" dirty="0">
                <a:latin typeface="Times New Roman" pitchFamily="18" charset="0"/>
                <a:cs typeface="Times New Roman" pitchFamily="18" charset="0"/>
              </a:rPr>
              <a:t>Utilizado en materiales poco consolidado, en perforaciones de pozos de captación de agua y perforaciones submarinas</a:t>
            </a:r>
            <a:r>
              <a:rPr lang="es-ES" sz="2400" dirty="0" smtClean="0">
                <a:latin typeface="Times New Roman" pitchFamily="18" charset="0"/>
                <a:cs typeface="Times New Roman" pitchFamily="18" charset="0"/>
              </a:rPr>
              <a:t>.</a:t>
            </a:r>
          </a:p>
          <a:p>
            <a:pPr algn="just"/>
            <a:r>
              <a:rPr lang="es-ES" sz="2400" dirty="0" smtClean="0">
                <a:latin typeface="Times New Roman" pitchFamily="18" charset="0"/>
                <a:cs typeface="Times New Roman" pitchFamily="18" charset="0"/>
              </a:rPr>
              <a:t>►Ejercicios.</a:t>
            </a:r>
          </a:p>
          <a:p>
            <a:pPr algn="just"/>
            <a:r>
              <a:rPr lang="es-ES" sz="2400" dirty="0" smtClean="0">
                <a:latin typeface="Times New Roman" pitchFamily="18" charset="0"/>
                <a:cs typeface="Times New Roman" pitchFamily="18" charset="0"/>
              </a:rPr>
              <a:t>Cálculos: Desarrollos horizontales.</a:t>
            </a:r>
          </a:p>
          <a:p>
            <a:pPr algn="just"/>
            <a:r>
              <a:rPr lang="es-ES" sz="2400" dirty="0" smtClean="0">
                <a:latin typeface="Times New Roman" pitchFamily="18" charset="0"/>
                <a:cs typeface="Times New Roman" pitchFamily="18" charset="0"/>
              </a:rPr>
              <a:t> </a:t>
            </a:r>
            <a:r>
              <a:rPr lang="es-ES" sz="2400" dirty="0">
                <a:latin typeface="Times New Roman" pitchFamily="18" charset="0"/>
                <a:cs typeface="Times New Roman" pitchFamily="18" charset="0"/>
              </a:rPr>
              <a:t>A</a:t>
            </a:r>
            <a:r>
              <a:rPr lang="es-ES" sz="2400" dirty="0" smtClean="0">
                <a:latin typeface="Times New Roman" pitchFamily="18" charset="0"/>
                <a:cs typeface="Times New Roman" pitchFamily="18" charset="0"/>
              </a:rPr>
              <a:t>vances por disparos.</a:t>
            </a:r>
          </a:p>
          <a:p>
            <a:pPr algn="just"/>
            <a:r>
              <a:rPr lang="es-ES" sz="2400" dirty="0" smtClean="0">
                <a:latin typeface="Times New Roman" pitchFamily="18" charset="0"/>
                <a:cs typeface="Times New Roman" pitchFamily="18" charset="0"/>
              </a:rPr>
              <a:t>Cantidad de bits.</a:t>
            </a:r>
          </a:p>
          <a:p>
            <a:pPr algn="just"/>
            <a:r>
              <a:rPr lang="es-ES" sz="2400" dirty="0" smtClean="0">
                <a:latin typeface="Times New Roman" pitchFamily="18" charset="0"/>
                <a:cs typeface="Times New Roman" pitchFamily="18" charset="0"/>
              </a:rPr>
              <a:t>Uso de los distintos tipos de explosivos.</a:t>
            </a:r>
          </a:p>
          <a:p>
            <a:pPr algn="just"/>
            <a:r>
              <a:rPr lang="es-ES" sz="2400" dirty="0" smtClean="0">
                <a:latin typeface="Times New Roman" pitchFamily="18" charset="0"/>
                <a:cs typeface="Times New Roman" pitchFamily="18" charset="0"/>
              </a:rPr>
              <a:t>Cantidad de explosivos.</a:t>
            </a:r>
          </a:p>
          <a:p>
            <a:pPr algn="just"/>
            <a:r>
              <a:rPr lang="es-ES" sz="2400" dirty="0" smtClean="0">
                <a:latin typeface="Times New Roman" pitchFamily="18" charset="0"/>
                <a:cs typeface="Times New Roman" pitchFamily="18" charset="0"/>
              </a:rPr>
              <a:t>Cálculos de cuadrantes de perforación.</a:t>
            </a:r>
          </a:p>
          <a:p>
            <a:pPr algn="just"/>
            <a:r>
              <a:rPr lang="es-ES" sz="2400" dirty="0" smtClean="0">
                <a:latin typeface="Times New Roman" pitchFamily="18" charset="0"/>
                <a:cs typeface="Times New Roman" pitchFamily="18" charset="0"/>
              </a:rPr>
              <a:t>Material a extraer.</a:t>
            </a:r>
          </a:p>
          <a:p>
            <a:pPr algn="just"/>
            <a:r>
              <a:rPr lang="es-ES" sz="2400" dirty="0" smtClean="0">
                <a:latin typeface="Times New Roman" pitchFamily="18" charset="0"/>
                <a:cs typeface="Times New Roman" pitchFamily="18" charset="0"/>
              </a:rPr>
              <a:t>Uso de densidades, factor de esponjamiento.</a:t>
            </a:r>
          </a:p>
          <a:p>
            <a:pPr algn="just"/>
            <a:r>
              <a:rPr lang="es-ES" sz="2400" dirty="0" smtClean="0">
                <a:latin typeface="Times New Roman" pitchFamily="18" charset="0"/>
                <a:cs typeface="Times New Roman" pitchFamily="18" charset="0"/>
              </a:rPr>
              <a:t>Diagramas de Perforación de Disparo.</a:t>
            </a:r>
            <a:endParaRPr lang="es-CL" sz="2400" dirty="0">
              <a:latin typeface="Times New Roman" pitchFamily="18" charset="0"/>
              <a:cs typeface="Times New Roman" pitchFamily="18" charset="0"/>
            </a:endParaRPr>
          </a:p>
          <a:p>
            <a:pPr lvl="0"/>
            <a:endParaRPr lang="es-ES" dirty="0">
              <a:latin typeface="Times New Roman" pitchFamily="18" charset="0"/>
              <a:cs typeface="Times New Roman" pitchFamily="18" charset="0"/>
            </a:endParaRPr>
          </a:p>
          <a:p>
            <a:endParaRPr lang="es-CL" dirty="0"/>
          </a:p>
        </p:txBody>
      </p:sp>
    </p:spTree>
    <p:extLst>
      <p:ext uri="{BB962C8B-B14F-4D97-AF65-F5344CB8AC3E}">
        <p14:creationId xmlns:p14="http://schemas.microsoft.com/office/powerpoint/2010/main" val="2010486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marL="0" lvl="0" indent="0" algn="just">
              <a:buNone/>
            </a:pPr>
            <a:r>
              <a:rPr lang="es-ES" sz="2400" dirty="0">
                <a:latin typeface="Times New Roman" pitchFamily="18" charset="0"/>
                <a:cs typeface="Times New Roman" pitchFamily="18" charset="0"/>
              </a:rPr>
              <a:t>Como todo trabajo que involucra personas, equipos y medio ambiente, en la perforación existen normas y procedimientos que velan porque esta sea realizada en forma segura y limpia. En particular, en todo el proceso de perforación, y en cada una de las etapas, deben contemplarse las medidas de seguridad que sean necesarias para cumplir con las exigencias de seguridad y limpiezas planteadas. Como medidas generales se debe destacar las siguientes:</a:t>
            </a:r>
            <a:endParaRPr lang="es-CL" sz="2400" dirty="0">
              <a:latin typeface="Times New Roman" pitchFamily="18" charset="0"/>
              <a:cs typeface="Times New Roman" pitchFamily="18" charset="0"/>
            </a:endParaRPr>
          </a:p>
          <a:p>
            <a:pPr marL="0" lvl="0" indent="0" algn="just">
              <a:buNone/>
            </a:pPr>
            <a:r>
              <a:rPr lang="es-ES" sz="2400" dirty="0">
                <a:latin typeface="Times New Roman" pitchFamily="18" charset="0"/>
                <a:cs typeface="Times New Roman" pitchFamily="18" charset="0"/>
              </a:rPr>
              <a:t>El personal involucrado debe tener formación y entrenamiento para el desarrollo de sus funciones y conocer en detalle el manual de operación del equipo con el que trabaje.</a:t>
            </a:r>
            <a:endParaRPr lang="es-CL" sz="2400" dirty="0">
              <a:latin typeface="Times New Roman" pitchFamily="18" charset="0"/>
              <a:cs typeface="Times New Roman" pitchFamily="18" charset="0"/>
            </a:endParaRPr>
          </a:p>
          <a:p>
            <a:pPr marL="0" lvl="0" indent="0" algn="just">
              <a:buNone/>
            </a:pPr>
            <a:r>
              <a:rPr lang="es-ES" sz="2400" dirty="0">
                <a:latin typeface="Times New Roman" pitchFamily="18" charset="0"/>
                <a:cs typeface="Times New Roman" pitchFamily="18" charset="0"/>
              </a:rPr>
              <a:t>Los operadores deben tener siempre todos los elementos de protección personal necesario para realizar su función y usar ropa y accesorios que impidan su enganche en partes móviles de la máquina.</a:t>
            </a:r>
          </a:p>
          <a:p>
            <a:endParaRPr lang="es-CL" dirty="0"/>
          </a:p>
        </p:txBody>
      </p:sp>
    </p:spTree>
    <p:extLst>
      <p:ext uri="{BB962C8B-B14F-4D97-AF65-F5344CB8AC3E}">
        <p14:creationId xmlns:p14="http://schemas.microsoft.com/office/powerpoint/2010/main" val="24621783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92696"/>
          </a:xfrm>
        </p:spPr>
        <p:style>
          <a:lnRef idx="2">
            <a:schemeClr val="dk1"/>
          </a:lnRef>
          <a:fillRef idx="1">
            <a:schemeClr val="lt1"/>
          </a:fillRef>
          <a:effectRef idx="0">
            <a:schemeClr val="dk1"/>
          </a:effectRef>
          <a:fontRef idx="minor">
            <a:schemeClr val="dk1"/>
          </a:fontRef>
        </p:style>
        <p:txBody>
          <a:bodyPr>
            <a:normAutofit fontScale="90000"/>
          </a:bodyPr>
          <a:lstStyle/>
          <a:p>
            <a:r>
              <a:rPr lang="es-CL" sz="3600" b="1" dirty="0" smtClean="0">
                <a:solidFill>
                  <a:srgbClr val="FF0000"/>
                </a:solidFill>
                <a:latin typeface="Times New Roman" pitchFamily="18" charset="0"/>
                <a:cs typeface="Times New Roman" pitchFamily="18" charset="0"/>
              </a:rPr>
              <a:t>DESARROLLO DE CHIMENEAS MANUALES</a:t>
            </a:r>
            <a:endParaRPr lang="es-CL" sz="3600" b="1"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0" y="692696"/>
            <a:ext cx="9144000" cy="6165304"/>
          </a:xfrm>
        </p:spPr>
        <p:style>
          <a:lnRef idx="2">
            <a:schemeClr val="dk1"/>
          </a:lnRef>
          <a:fillRef idx="1">
            <a:schemeClr val="lt1"/>
          </a:fillRef>
          <a:effectRef idx="0">
            <a:schemeClr val="dk1"/>
          </a:effectRef>
          <a:fontRef idx="minor">
            <a:schemeClr val="dk1"/>
          </a:fontRef>
        </p:style>
        <p:txBody>
          <a:bodyPr>
            <a:normAutofit/>
          </a:bodyPr>
          <a:lstStyle/>
          <a:p>
            <a:pPr algn="just">
              <a:buNone/>
            </a:pPr>
            <a:r>
              <a:rPr lang="es-CL" sz="2400" dirty="0" smtClean="0">
                <a:latin typeface="Times New Roman" pitchFamily="18" charset="0"/>
                <a:cs typeface="Times New Roman" pitchFamily="18" charset="0"/>
              </a:rPr>
              <a:t>Articulo 81. Toda excavación minera como piques de traspaso, debe contemplar los sistemas de protección para evitar la caída a ellas de personas, de objetos o de materiales hacia los niveles inferiores.</a:t>
            </a:r>
          </a:p>
          <a:p>
            <a:pPr algn="just">
              <a:buNone/>
            </a:pPr>
            <a:r>
              <a:rPr lang="es-CL" sz="2400" dirty="0" smtClean="0">
                <a:latin typeface="Times New Roman" pitchFamily="18" charset="0"/>
                <a:cs typeface="Times New Roman" pitchFamily="18" charset="0"/>
              </a:rPr>
              <a:t>Articulo 82. No se permitirá en los socavones o niveles de acceso y transporte construir chimeneas desde el techo de la galería. Dichas labores deberán siempre arrancar de las cajas laterales y solo alcanzar la vertical del respectivo nivel o socavón desde el puente de seguridad obligado de cada labor.</a:t>
            </a:r>
          </a:p>
          <a:p>
            <a:pPr algn="just">
              <a:buNone/>
            </a:pPr>
            <a:r>
              <a:rPr lang="es-CL" sz="2400" dirty="0" smtClean="0">
                <a:latin typeface="Times New Roman" pitchFamily="18" charset="0"/>
                <a:cs typeface="Times New Roman" pitchFamily="18" charset="0"/>
              </a:rPr>
              <a:t>Articulo 83. Cuando se desarrollen labores verticales, horizontales o inclinadas y falten aproximadamente 20 m para comunicarse con otra labor, se deberán extremar las medidas de prevención antes de cada tronadura.</a:t>
            </a:r>
            <a:endParaRPr lang="es-CL" sz="2400" dirty="0">
              <a:latin typeface="Times New Roman" pitchFamily="18" charset="0"/>
              <a:cs typeface="Times New Roman" pitchFamily="18" charset="0"/>
            </a:endParaRPr>
          </a:p>
        </p:txBody>
      </p:sp>
    </p:spTree>
    <p:extLst>
      <p:ext uri="{BB962C8B-B14F-4D97-AF65-F5344CB8AC3E}">
        <p14:creationId xmlns:p14="http://schemas.microsoft.com/office/powerpoint/2010/main" val="370725092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fontScale="85000" lnSpcReduction="10000"/>
          </a:bodyPr>
          <a:lstStyle/>
          <a:p>
            <a:pPr algn="just">
              <a:buFont typeface="Wingdings" pitchFamily="2" charset="2"/>
              <a:buChar char="Ø"/>
            </a:pPr>
            <a:r>
              <a:rPr lang="es-CL" dirty="0">
                <a:latin typeface="Times New Roman" pitchFamily="18" charset="0"/>
                <a:cs typeface="Times New Roman" pitchFamily="18" charset="0"/>
              </a:rPr>
              <a:t>Construcción de una chimenea convencional (manual).</a:t>
            </a:r>
          </a:p>
          <a:p>
            <a:pPr algn="just">
              <a:buNone/>
            </a:pPr>
            <a:r>
              <a:rPr lang="es-CL" dirty="0">
                <a:latin typeface="Times New Roman" pitchFamily="18" charset="0"/>
                <a:cs typeface="Times New Roman" pitchFamily="18" charset="0"/>
              </a:rPr>
              <a:t>     Que uso se le dará a la chimenea: Ventilación, desagüe, tendido de cables, cañerías, traspasos, de emergencia, etc.</a:t>
            </a:r>
          </a:p>
          <a:p>
            <a:pPr algn="just"/>
            <a:r>
              <a:rPr lang="es-CL" dirty="0">
                <a:latin typeface="Times New Roman" pitchFamily="18" charset="0"/>
                <a:cs typeface="Times New Roman" pitchFamily="18" charset="0"/>
              </a:rPr>
              <a:t>Referencias topográficas.</a:t>
            </a:r>
          </a:p>
          <a:p>
            <a:pPr algn="just"/>
            <a:r>
              <a:rPr lang="es-CL" dirty="0">
                <a:latin typeface="Times New Roman" pitchFamily="18" charset="0"/>
                <a:cs typeface="Times New Roman" pitchFamily="18" charset="0"/>
              </a:rPr>
              <a:t>Equipos a usar, personal adecuado y entrenado para el desarrollo de la chimenea, herramientas, reglamento de seguridad.</a:t>
            </a:r>
          </a:p>
          <a:p>
            <a:pPr algn="just"/>
            <a:r>
              <a:rPr lang="es-CL" dirty="0">
                <a:latin typeface="Times New Roman" pitchFamily="18" charset="0"/>
                <a:cs typeface="Times New Roman" pitchFamily="18" charset="0"/>
              </a:rPr>
              <a:t>Sección de la chimenea, longitud, ángulo de inclinación.</a:t>
            </a:r>
          </a:p>
          <a:p>
            <a:pPr algn="just"/>
            <a:r>
              <a:rPr lang="es-CL" dirty="0">
                <a:latin typeface="Times New Roman" pitchFamily="18" charset="0"/>
                <a:cs typeface="Times New Roman" pitchFamily="18" charset="0"/>
              </a:rPr>
              <a:t>Diagrama de perforación y de disparo, (explosivos a usar).</a:t>
            </a:r>
          </a:p>
          <a:p>
            <a:pPr algn="just"/>
            <a:r>
              <a:rPr lang="es-CL" dirty="0">
                <a:latin typeface="Times New Roman" pitchFamily="18" charset="0"/>
                <a:cs typeface="Times New Roman" pitchFamily="18" charset="0"/>
              </a:rPr>
              <a:t>Materiales a usar (cordeles, malla de seguridad, patas mineras, madera, red agua, aire comprimido)</a:t>
            </a:r>
          </a:p>
          <a:p>
            <a:pPr algn="just"/>
            <a:r>
              <a:rPr lang="es-CL" dirty="0">
                <a:latin typeface="Times New Roman" pitchFamily="18" charset="0"/>
                <a:cs typeface="Times New Roman" pitchFamily="18" charset="0"/>
              </a:rPr>
              <a:t>Ventilación.</a:t>
            </a:r>
          </a:p>
          <a:p>
            <a:pPr algn="just"/>
            <a:r>
              <a:rPr lang="es-CL" dirty="0">
                <a:latin typeface="Times New Roman" pitchFamily="18" charset="0"/>
                <a:cs typeface="Times New Roman" pitchFamily="18" charset="0"/>
              </a:rPr>
              <a:t>Extracción de marina.</a:t>
            </a:r>
          </a:p>
          <a:p>
            <a:pPr algn="just"/>
            <a:r>
              <a:rPr lang="es-CL" dirty="0">
                <a:latin typeface="Times New Roman" pitchFamily="18" charset="0"/>
                <a:cs typeface="Times New Roman" pitchFamily="18" charset="0"/>
              </a:rPr>
              <a:t>Referencias topográficas, conexión al nivel superior.</a:t>
            </a:r>
          </a:p>
          <a:p>
            <a:endParaRPr lang="es-CL" dirty="0"/>
          </a:p>
          <a:p>
            <a:pPr marL="0" indent="0">
              <a:buNone/>
            </a:pPr>
            <a:endParaRPr lang="es-CL" dirty="0"/>
          </a:p>
        </p:txBody>
      </p:sp>
    </p:spTree>
    <p:extLst>
      <p:ext uri="{BB962C8B-B14F-4D97-AF65-F5344CB8AC3E}">
        <p14:creationId xmlns:p14="http://schemas.microsoft.com/office/powerpoint/2010/main" val="124700515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algn="just"/>
            <a:r>
              <a:rPr lang="es-CL" sz="2400" b="1" dirty="0" smtClean="0">
                <a:solidFill>
                  <a:srgbClr val="FF0000"/>
                </a:solidFill>
                <a:latin typeface="Times New Roman" pitchFamily="18" charset="0"/>
                <a:cs typeface="Times New Roman" pitchFamily="18" charset="0"/>
              </a:rPr>
              <a:t>METODOS ESPECIALES: </a:t>
            </a:r>
            <a:r>
              <a:rPr lang="es-CL" sz="2400" dirty="0" smtClean="0">
                <a:latin typeface="Times New Roman" pitchFamily="18" charset="0"/>
                <a:cs typeface="Times New Roman" pitchFamily="18" charset="0"/>
              </a:rPr>
              <a:t>Preferentemente referido a los métodos en que el aporte del hombre es solo de operación y no se contempla el uso de explosivos para fragmentar la roca. En esta clasificación consideraremos los métodos de corte y cizalle.</a:t>
            </a:r>
          </a:p>
          <a:p>
            <a:pPr algn="just"/>
            <a:r>
              <a:rPr lang="es-CL" sz="2400" dirty="0" smtClean="0">
                <a:latin typeface="Times New Roman" pitchFamily="18" charset="0"/>
                <a:cs typeface="Times New Roman" pitchFamily="18" charset="0"/>
              </a:rPr>
              <a:t>Ejemplo: </a:t>
            </a:r>
            <a:r>
              <a:rPr lang="es-CL" sz="2400" i="1" u="sng" dirty="0" smtClean="0">
                <a:latin typeface="Times New Roman" pitchFamily="18" charset="0"/>
                <a:cs typeface="Times New Roman" pitchFamily="18" charset="0"/>
              </a:rPr>
              <a:t>Túnel Boring Machine</a:t>
            </a:r>
            <a:r>
              <a:rPr lang="es-CL" sz="2400" dirty="0" smtClean="0">
                <a:latin typeface="Times New Roman" pitchFamily="18" charset="0"/>
                <a:cs typeface="Times New Roman" pitchFamily="18" charset="0"/>
              </a:rPr>
              <a:t>, ( T. B. M.) Tuneleras en un túnel de gran diámetro y longitud ; </a:t>
            </a:r>
            <a:r>
              <a:rPr lang="es-CL" sz="2400" i="1" u="sng" dirty="0" smtClean="0">
                <a:latin typeface="Times New Roman" pitchFamily="18" charset="0"/>
                <a:cs typeface="Times New Roman" pitchFamily="18" charset="0"/>
              </a:rPr>
              <a:t>Raise Bore </a:t>
            </a:r>
            <a:r>
              <a:rPr lang="es-CL" sz="2400" dirty="0" smtClean="0">
                <a:latin typeface="Times New Roman" pitchFamily="18" charset="0"/>
                <a:cs typeface="Times New Roman" pitchFamily="18" charset="0"/>
              </a:rPr>
              <a:t>para la construcción de piques verticales y chimeneas hacia arriba; </a:t>
            </a:r>
            <a:r>
              <a:rPr lang="es-CL" sz="2400" i="1" u="sng" dirty="0" smtClean="0">
                <a:latin typeface="Times New Roman" pitchFamily="18" charset="0"/>
                <a:cs typeface="Times New Roman" pitchFamily="18" charset="0"/>
              </a:rPr>
              <a:t>Blind Hole </a:t>
            </a:r>
            <a:r>
              <a:rPr lang="es-CL" sz="2400" dirty="0" smtClean="0">
                <a:latin typeface="Times New Roman" pitchFamily="18" charset="0"/>
                <a:cs typeface="Times New Roman" pitchFamily="18" charset="0"/>
              </a:rPr>
              <a:t>construcción de piques o chimeneas hacia arriba.</a:t>
            </a:r>
            <a:endParaRPr lang="es-CL" sz="2400" b="1" dirty="0" smtClean="0">
              <a:latin typeface="Times New Roman" pitchFamily="18" charset="0"/>
              <a:cs typeface="Times New Roman" pitchFamily="18" charset="0"/>
            </a:endParaRPr>
          </a:p>
          <a:p>
            <a:endParaRPr lang="es-CL" sz="2400" dirty="0"/>
          </a:p>
        </p:txBody>
      </p:sp>
      <p:pic>
        <p:nvPicPr>
          <p:cNvPr id="5" name="Picture 2"/>
          <p:cNvPicPr>
            <a:picLocks noChangeAspect="1" noChangeArrowheads="1"/>
          </p:cNvPicPr>
          <p:nvPr/>
        </p:nvPicPr>
        <p:blipFill>
          <a:blip r:embed="rId2" cstate="print"/>
          <a:srcRect/>
          <a:stretch>
            <a:fillRect/>
          </a:stretch>
        </p:blipFill>
        <p:spPr bwMode="auto">
          <a:xfrm>
            <a:off x="4211961" y="2708920"/>
            <a:ext cx="4932040" cy="4149080"/>
          </a:xfrm>
          <a:prstGeom prst="rect">
            <a:avLst/>
          </a:prstGeom>
          <a:ln w="25400" cap="flat" cmpd="sng" algn="ctr">
            <a:solidFill>
              <a:schemeClr val="dk1"/>
            </a:solidFill>
            <a:prstDash val="solid"/>
            <a:headEnd/>
            <a:tailEnd/>
          </a:ln>
        </p:spPr>
        <p:style>
          <a:lnRef idx="2">
            <a:schemeClr val="dk1"/>
          </a:lnRef>
          <a:fillRef idx="1">
            <a:schemeClr val="lt1"/>
          </a:fillRef>
          <a:effectRef idx="0">
            <a:schemeClr val="dk1"/>
          </a:effectRef>
          <a:fontRef idx="minor">
            <a:schemeClr val="dk1"/>
          </a:fontRef>
        </p:style>
      </p:pic>
      <p:pic>
        <p:nvPicPr>
          <p:cNvPr id="6" name="Picture 2"/>
          <p:cNvPicPr>
            <a:picLocks noChangeAspect="1" noChangeArrowheads="1"/>
          </p:cNvPicPr>
          <p:nvPr/>
        </p:nvPicPr>
        <p:blipFill>
          <a:blip r:embed="rId3" cstate="print"/>
          <a:srcRect/>
          <a:stretch>
            <a:fillRect/>
          </a:stretch>
        </p:blipFill>
        <p:spPr bwMode="auto">
          <a:xfrm>
            <a:off x="0" y="2996952"/>
            <a:ext cx="4211961" cy="3820821"/>
          </a:xfrm>
          <a:prstGeom prst="rect">
            <a:avLst/>
          </a:prstGeom>
          <a:ln w="25400" cap="flat" cmpd="sng" algn="ctr">
            <a:solidFill>
              <a:schemeClr val="dk1"/>
            </a:solidFill>
            <a:prstDash val="solid"/>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6999755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marL="0" indent="0" algn="just">
              <a:buNone/>
            </a:pPr>
            <a:r>
              <a:rPr lang="es-CL" sz="2200" dirty="0">
                <a:latin typeface="Times New Roman" pitchFamily="18" charset="0"/>
                <a:cs typeface="Times New Roman" pitchFamily="18" charset="0"/>
              </a:rPr>
              <a:t>La necesidad de ir incorporando técnicas de excavación de chimeneas y piques mineros más seguros y de mayor productividad ha privilegiado, en los últimos años, en nuestro país, la utilización de las tecnologías Raise Borer y Blind Hole en las diferentes compañías mineras del </a:t>
            </a:r>
            <a:r>
              <a:rPr lang="es-CL" sz="2200" dirty="0" smtClean="0">
                <a:latin typeface="Times New Roman" pitchFamily="18" charset="0"/>
                <a:cs typeface="Times New Roman" pitchFamily="18" charset="0"/>
              </a:rPr>
              <a:t>país. La </a:t>
            </a:r>
            <a:r>
              <a:rPr lang="es-CL" sz="2200" dirty="0">
                <a:latin typeface="Times New Roman" pitchFamily="18" charset="0"/>
                <a:cs typeface="Times New Roman" pitchFamily="18" charset="0"/>
              </a:rPr>
              <a:t>tecnología Raise Borer llega a Chile en los años 70 con la incorporación de un equipo Raise Borer en Mina El </a:t>
            </a:r>
            <a:r>
              <a:rPr lang="es-CL" sz="2200" dirty="0" smtClean="0">
                <a:latin typeface="Times New Roman" pitchFamily="18" charset="0"/>
                <a:cs typeface="Times New Roman" pitchFamily="18" charset="0"/>
              </a:rPr>
              <a:t>Salvador con equipos de gran diámetro – R Borer luego se introduce en la minería un equipo de perforación para diámetros menores hasta 1,8 m de Ø</a:t>
            </a:r>
            <a:r>
              <a:rPr lang="es-CL" dirty="0" smtClean="0">
                <a:latin typeface="Times New Roman" pitchFamily="18" charset="0"/>
                <a:cs typeface="Times New Roman" pitchFamily="18" charset="0"/>
              </a:rPr>
              <a:t/>
            </a:r>
            <a:br>
              <a:rPr lang="es-CL" dirty="0" smtClean="0">
                <a:latin typeface="Times New Roman" pitchFamily="18" charset="0"/>
                <a:cs typeface="Times New Roman" pitchFamily="18" charset="0"/>
              </a:rPr>
            </a:br>
            <a:r>
              <a:rPr lang="es-CL" dirty="0" smtClean="0"/>
              <a:t/>
            </a:r>
            <a:br>
              <a:rPr lang="es-CL" dirty="0" smtClean="0"/>
            </a:br>
            <a:endParaRPr lang="es-CL" dirty="0"/>
          </a:p>
          <a:p>
            <a:endParaRPr lang="es-CL" dirty="0"/>
          </a:p>
        </p:txBody>
      </p:sp>
      <p:pic>
        <p:nvPicPr>
          <p:cNvPr id="251906" name="Picture 2" descr="C:\Users\Victor\Pictures\untit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348880"/>
            <a:ext cx="9144000" cy="4509120"/>
          </a:xfrm>
          <a:prstGeom prst="rect">
            <a:avLst/>
          </a:prstGeom>
          <a:ex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745806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fontScale="70000" lnSpcReduction="20000"/>
          </a:bodyPr>
          <a:lstStyle/>
          <a:p>
            <a:pPr algn="just"/>
            <a:r>
              <a:rPr lang="es-CL" sz="3400" i="1" u="sng" dirty="0">
                <a:solidFill>
                  <a:srgbClr val="FF0000"/>
                </a:solidFill>
                <a:latin typeface="Times New Roman" pitchFamily="18" charset="0"/>
                <a:cs typeface="Times New Roman" pitchFamily="18" charset="0"/>
              </a:rPr>
              <a:t>Método Raise </a:t>
            </a:r>
            <a:r>
              <a:rPr lang="es-CL" sz="3400" i="1" u="sng" dirty="0" smtClean="0">
                <a:solidFill>
                  <a:srgbClr val="FF0000"/>
                </a:solidFill>
                <a:latin typeface="Times New Roman" pitchFamily="18" charset="0"/>
                <a:cs typeface="Times New Roman" pitchFamily="18" charset="0"/>
              </a:rPr>
              <a:t>Borer</a:t>
            </a:r>
            <a:r>
              <a:rPr lang="es-CL" sz="3400" i="1" dirty="0" smtClean="0">
                <a:solidFill>
                  <a:srgbClr val="FF0000"/>
                </a:solidFill>
                <a:latin typeface="Times New Roman" pitchFamily="18" charset="0"/>
                <a:cs typeface="Times New Roman" pitchFamily="18" charset="0"/>
              </a:rPr>
              <a:t>. </a:t>
            </a:r>
            <a:r>
              <a:rPr lang="es-CL" sz="3400" dirty="0" smtClean="0">
                <a:latin typeface="Times New Roman" pitchFamily="18" charset="0"/>
                <a:cs typeface="Times New Roman" pitchFamily="18" charset="0"/>
              </a:rPr>
              <a:t>Consiste </a:t>
            </a:r>
            <a:r>
              <a:rPr lang="es-CL" sz="3400" dirty="0">
                <a:latin typeface="Times New Roman" pitchFamily="18" charset="0"/>
                <a:cs typeface="Times New Roman" pitchFamily="18" charset="0"/>
              </a:rPr>
              <a:t>principalmente en la utilización de una máquina electrohidráulica en la cual la rotación se logra a través de un motor eléctrico y el empuje del equipo se realiza a través de bombas hidráulicas que accionan cilindros </a:t>
            </a:r>
            <a:r>
              <a:rPr lang="es-CL" sz="3400" dirty="0" smtClean="0">
                <a:latin typeface="Times New Roman" pitchFamily="18" charset="0"/>
                <a:cs typeface="Times New Roman" pitchFamily="18" charset="0"/>
              </a:rPr>
              <a:t>hidráulicos. Básicamente </a:t>
            </a:r>
            <a:r>
              <a:rPr lang="es-CL" sz="3400" dirty="0">
                <a:latin typeface="Times New Roman" pitchFamily="18" charset="0"/>
                <a:cs typeface="Times New Roman" pitchFamily="18" charset="0"/>
              </a:rPr>
              <a:t>la operación consiste en perforar, descendiendo, un tiro piloto desde una superficie superior, donde se instala el equipo, hasta un nivel inferior.</a:t>
            </a:r>
            <a:br>
              <a:rPr lang="es-CL" sz="3400" dirty="0">
                <a:latin typeface="Times New Roman" pitchFamily="18" charset="0"/>
                <a:cs typeface="Times New Roman" pitchFamily="18" charset="0"/>
              </a:rPr>
            </a:br>
            <a:r>
              <a:rPr lang="es-CL" sz="3400" dirty="0">
                <a:latin typeface="Times New Roman" pitchFamily="18" charset="0"/>
                <a:cs typeface="Times New Roman" pitchFamily="18" charset="0"/>
              </a:rPr>
              <a:t>Posteriormente se conecta en el nivel inferior el escariador el cual actúa en ascenso, excavando por corte y cizalle, la chimenea, al diámetro deseado</a:t>
            </a:r>
            <a:r>
              <a:rPr lang="es-CL" sz="3400" dirty="0" smtClean="0">
                <a:latin typeface="Times New Roman" pitchFamily="18" charset="0"/>
                <a:cs typeface="Times New Roman" pitchFamily="18" charset="0"/>
              </a:rPr>
              <a:t>.</a:t>
            </a:r>
            <a:r>
              <a:rPr lang="es-CL" sz="3400" b="1" dirty="0">
                <a:latin typeface="Times New Roman" pitchFamily="18" charset="0"/>
                <a:cs typeface="Times New Roman" pitchFamily="18" charset="0"/>
              </a:rPr>
              <a:t> </a:t>
            </a:r>
            <a:endParaRPr lang="es-CL" sz="3400" b="1" dirty="0" smtClean="0">
              <a:latin typeface="Times New Roman" pitchFamily="18" charset="0"/>
              <a:cs typeface="Times New Roman" pitchFamily="18" charset="0"/>
            </a:endParaRPr>
          </a:p>
          <a:p>
            <a:r>
              <a:rPr lang="es-CL" sz="2800" b="1" dirty="0" smtClean="0">
                <a:latin typeface="Times New Roman" pitchFamily="18" charset="0"/>
                <a:cs typeface="Times New Roman" pitchFamily="18" charset="0"/>
              </a:rPr>
              <a:t>Diámetro </a:t>
            </a:r>
            <a:r>
              <a:rPr lang="es-CL" sz="2800" b="1" dirty="0">
                <a:latin typeface="Times New Roman" pitchFamily="18" charset="0"/>
                <a:cs typeface="Times New Roman" pitchFamily="18" charset="0"/>
              </a:rPr>
              <a:t>de chimenea (m)             </a:t>
            </a:r>
            <a:r>
              <a:rPr lang="es-CL" sz="2800" b="1" dirty="0" smtClean="0">
                <a:latin typeface="Times New Roman" pitchFamily="18" charset="0"/>
                <a:cs typeface="Times New Roman" pitchFamily="18" charset="0"/>
              </a:rPr>
              <a:t>  </a:t>
            </a:r>
            <a:r>
              <a:rPr lang="es-CL" sz="2800" b="1" dirty="0">
                <a:latin typeface="Times New Roman" pitchFamily="18" charset="0"/>
                <a:cs typeface="Times New Roman" pitchFamily="18" charset="0"/>
              </a:rPr>
              <a:t>Diámetro perforación piloto (pulgadas)</a:t>
            </a:r>
            <a:endParaRPr lang="es-CL" sz="2800" dirty="0">
              <a:latin typeface="Times New Roman" pitchFamily="18" charset="0"/>
              <a:cs typeface="Times New Roman" pitchFamily="18" charset="0"/>
            </a:endParaRPr>
          </a:p>
          <a:p>
            <a:pPr>
              <a:buNone/>
            </a:pPr>
            <a:r>
              <a:rPr lang="es-CL" sz="2800" dirty="0">
                <a:latin typeface="Times New Roman" pitchFamily="18" charset="0"/>
                <a:cs typeface="Times New Roman" pitchFamily="18" charset="0"/>
              </a:rPr>
              <a:t>            1,50                                                                 12 ¼ </a:t>
            </a:r>
          </a:p>
          <a:p>
            <a:pPr>
              <a:buNone/>
            </a:pPr>
            <a:r>
              <a:rPr lang="es-CL" sz="2800" dirty="0">
                <a:latin typeface="Times New Roman" pitchFamily="18" charset="0"/>
                <a:cs typeface="Times New Roman" pitchFamily="18" charset="0"/>
              </a:rPr>
              <a:t>            1,80                                                                 12 ¼</a:t>
            </a:r>
          </a:p>
          <a:p>
            <a:pPr>
              <a:buNone/>
            </a:pPr>
            <a:r>
              <a:rPr lang="es-CL" sz="2800" dirty="0">
                <a:latin typeface="Times New Roman" pitchFamily="18" charset="0"/>
                <a:cs typeface="Times New Roman" pitchFamily="18" charset="0"/>
              </a:rPr>
              <a:t>            2,10                                                                 12 ¼.</a:t>
            </a:r>
          </a:p>
          <a:p>
            <a:pPr>
              <a:buNone/>
            </a:pPr>
            <a:r>
              <a:rPr lang="es-CL" sz="2800" dirty="0">
                <a:latin typeface="Times New Roman" pitchFamily="18" charset="0"/>
                <a:cs typeface="Times New Roman" pitchFamily="18" charset="0"/>
              </a:rPr>
              <a:t>            2.50                                                                 12 ¼</a:t>
            </a:r>
          </a:p>
          <a:p>
            <a:pPr>
              <a:buNone/>
            </a:pPr>
            <a:r>
              <a:rPr lang="es-CL" sz="2800" dirty="0">
                <a:latin typeface="Times New Roman" pitchFamily="18" charset="0"/>
                <a:cs typeface="Times New Roman" pitchFamily="18" charset="0"/>
              </a:rPr>
              <a:t>            2,70                                                                 13 ¾ </a:t>
            </a:r>
          </a:p>
          <a:p>
            <a:pPr>
              <a:buNone/>
            </a:pPr>
            <a:r>
              <a:rPr lang="es-CL" sz="2800" dirty="0">
                <a:latin typeface="Times New Roman" pitchFamily="18" charset="0"/>
                <a:cs typeface="Times New Roman" pitchFamily="18" charset="0"/>
              </a:rPr>
              <a:t>            3,00                                                                 13 ¾ </a:t>
            </a:r>
          </a:p>
          <a:p>
            <a:pPr>
              <a:buNone/>
            </a:pPr>
            <a:r>
              <a:rPr lang="es-CL" sz="2800" dirty="0">
                <a:latin typeface="Times New Roman" pitchFamily="18" charset="0"/>
                <a:cs typeface="Times New Roman" pitchFamily="18" charset="0"/>
              </a:rPr>
              <a:t>            3,50                                                                  13 ¾ </a:t>
            </a:r>
          </a:p>
          <a:p>
            <a:pPr>
              <a:buNone/>
            </a:pPr>
            <a:r>
              <a:rPr lang="es-CL" sz="2800" dirty="0">
                <a:latin typeface="Times New Roman" pitchFamily="18" charset="0"/>
                <a:cs typeface="Times New Roman" pitchFamily="18" charset="0"/>
              </a:rPr>
              <a:t>            4,00                                                                  15</a:t>
            </a:r>
          </a:p>
          <a:p>
            <a:pPr>
              <a:buNone/>
            </a:pPr>
            <a:r>
              <a:rPr lang="es-CL" sz="2800" dirty="0">
                <a:latin typeface="Times New Roman" pitchFamily="18" charset="0"/>
                <a:cs typeface="Times New Roman" pitchFamily="18" charset="0"/>
              </a:rPr>
              <a:t>            4,50                                                                  15</a:t>
            </a:r>
          </a:p>
          <a:p>
            <a:pPr>
              <a:buNone/>
            </a:pPr>
            <a:r>
              <a:rPr lang="es-CL" sz="2800" dirty="0">
                <a:latin typeface="Times New Roman" pitchFamily="18" charset="0"/>
                <a:cs typeface="Times New Roman" pitchFamily="18" charset="0"/>
              </a:rPr>
              <a:t>            5,00                                                                  15</a:t>
            </a:r>
          </a:p>
          <a:p>
            <a:pPr>
              <a:buNone/>
            </a:pPr>
            <a:r>
              <a:rPr lang="es-CL" sz="2800" dirty="0">
                <a:latin typeface="Times New Roman" pitchFamily="18" charset="0"/>
                <a:cs typeface="Times New Roman" pitchFamily="18" charset="0"/>
              </a:rPr>
              <a:t>            6,00                                                                  15</a:t>
            </a:r>
          </a:p>
          <a:p>
            <a:pPr>
              <a:buNone/>
            </a:pPr>
            <a:r>
              <a:rPr lang="es-CL" sz="2400" dirty="0">
                <a:latin typeface="Times New Roman" pitchFamily="18" charset="0"/>
                <a:cs typeface="Times New Roman" pitchFamily="18" charset="0"/>
              </a:rPr>
              <a:t/>
            </a:r>
            <a:br>
              <a:rPr lang="es-CL" sz="2400" dirty="0">
                <a:latin typeface="Times New Roman" pitchFamily="18" charset="0"/>
                <a:cs typeface="Times New Roman" pitchFamily="18" charset="0"/>
              </a:rPr>
            </a:br>
            <a:r>
              <a:rPr lang="es-CL" sz="800" dirty="0">
                <a:latin typeface="Times New Roman" pitchFamily="18" charset="0"/>
                <a:cs typeface="Times New Roman" pitchFamily="18" charset="0"/>
              </a:rPr>
              <a:t/>
            </a:r>
            <a:br>
              <a:rPr lang="es-CL" sz="800" dirty="0">
                <a:latin typeface="Times New Roman" pitchFamily="18" charset="0"/>
                <a:cs typeface="Times New Roman" pitchFamily="18" charset="0"/>
              </a:rPr>
            </a:br>
            <a:endParaRPr lang="es-CL" sz="800" dirty="0">
              <a:latin typeface="Times New Roman" pitchFamily="18" charset="0"/>
              <a:cs typeface="Times New Roman" pitchFamily="18" charset="0"/>
            </a:endParaRPr>
          </a:p>
          <a:p>
            <a:pPr marL="0" indent="0" algn="just">
              <a:buNone/>
            </a:pPr>
            <a:endParaRPr lang="es-CL" sz="2400" dirty="0">
              <a:latin typeface="Times New Roman" pitchFamily="18" charset="0"/>
              <a:cs typeface="Times New Roman" pitchFamily="18" charset="0"/>
            </a:endParaRPr>
          </a:p>
          <a:p>
            <a:endParaRPr lang="es-CL" dirty="0">
              <a:latin typeface="Times New Roman" pitchFamily="18" charset="0"/>
              <a:cs typeface="Times New Roman" pitchFamily="18" charset="0"/>
            </a:endParaRPr>
          </a:p>
          <a:p>
            <a:endParaRPr lang="es-CL" dirty="0"/>
          </a:p>
          <a:p>
            <a:pPr marL="0" indent="0">
              <a:buNone/>
            </a:pPr>
            <a:endParaRPr lang="es-CL" dirty="0"/>
          </a:p>
        </p:txBody>
      </p:sp>
    </p:spTree>
    <p:extLst>
      <p:ext uri="{BB962C8B-B14F-4D97-AF65-F5344CB8AC3E}">
        <p14:creationId xmlns:p14="http://schemas.microsoft.com/office/powerpoint/2010/main" val="234857256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lstStyle/>
          <a:p>
            <a:pPr algn="just"/>
            <a:r>
              <a:rPr lang="es-CL" sz="2000" dirty="0">
                <a:latin typeface="Times New Roman" pitchFamily="18" charset="0"/>
                <a:cs typeface="Times New Roman" pitchFamily="18" charset="0"/>
              </a:rPr>
              <a:t>Perforación Piloto 12 ¼" : 12 a 20 </a:t>
            </a:r>
            <a:r>
              <a:rPr lang="es-CL" sz="2000" dirty="0" smtClean="0">
                <a:latin typeface="Times New Roman" pitchFamily="18" charset="0"/>
                <a:cs typeface="Times New Roman" pitchFamily="18" charset="0"/>
              </a:rPr>
              <a:t>m </a:t>
            </a:r>
            <a:r>
              <a:rPr lang="es-CL" sz="2000" dirty="0">
                <a:latin typeface="Times New Roman" pitchFamily="18" charset="0"/>
                <a:cs typeface="Times New Roman" pitchFamily="18" charset="0"/>
              </a:rPr>
              <a:t>por día</a:t>
            </a:r>
            <a:br>
              <a:rPr lang="es-CL" sz="2000" dirty="0">
                <a:latin typeface="Times New Roman" pitchFamily="18" charset="0"/>
                <a:cs typeface="Times New Roman" pitchFamily="18" charset="0"/>
              </a:rPr>
            </a:br>
            <a:r>
              <a:rPr lang="es-CL" sz="2000" dirty="0">
                <a:latin typeface="Times New Roman" pitchFamily="18" charset="0"/>
                <a:cs typeface="Times New Roman" pitchFamily="18" charset="0"/>
              </a:rPr>
              <a:t>Perforación Piloto 13 ¾" : 10 a 15 </a:t>
            </a:r>
            <a:r>
              <a:rPr lang="es-CL" sz="2000" dirty="0" smtClean="0">
                <a:latin typeface="Times New Roman" pitchFamily="18" charset="0"/>
                <a:cs typeface="Times New Roman" pitchFamily="18" charset="0"/>
              </a:rPr>
              <a:t>m </a:t>
            </a:r>
            <a:r>
              <a:rPr lang="es-CL" sz="2000" dirty="0">
                <a:latin typeface="Times New Roman" pitchFamily="18" charset="0"/>
                <a:cs typeface="Times New Roman" pitchFamily="18" charset="0"/>
              </a:rPr>
              <a:t>por día</a:t>
            </a:r>
          </a:p>
          <a:p>
            <a:pPr algn="just"/>
            <a:r>
              <a:rPr lang="es-CL" sz="2000" dirty="0">
                <a:latin typeface="Times New Roman" pitchFamily="18" charset="0"/>
                <a:cs typeface="Times New Roman" pitchFamily="18" charset="0"/>
              </a:rPr>
              <a:t>Escariado a 1,5 m : 12 a 20 </a:t>
            </a:r>
            <a:r>
              <a:rPr lang="es-CL" sz="2000" dirty="0" smtClean="0">
                <a:latin typeface="Times New Roman" pitchFamily="18" charset="0"/>
                <a:cs typeface="Times New Roman" pitchFamily="18" charset="0"/>
              </a:rPr>
              <a:t>m </a:t>
            </a:r>
            <a:r>
              <a:rPr lang="es-CL" sz="2000" dirty="0">
                <a:latin typeface="Times New Roman" pitchFamily="18" charset="0"/>
                <a:cs typeface="Times New Roman" pitchFamily="18" charset="0"/>
              </a:rPr>
              <a:t>por día</a:t>
            </a:r>
            <a:br>
              <a:rPr lang="es-CL" sz="2000" dirty="0">
                <a:latin typeface="Times New Roman" pitchFamily="18" charset="0"/>
                <a:cs typeface="Times New Roman" pitchFamily="18" charset="0"/>
              </a:rPr>
            </a:br>
            <a:r>
              <a:rPr lang="es-CL" sz="2000" dirty="0">
                <a:latin typeface="Times New Roman" pitchFamily="18" charset="0"/>
                <a:cs typeface="Times New Roman" pitchFamily="18" charset="0"/>
              </a:rPr>
              <a:t>Escariado a 2,5 m : 8 a 14 </a:t>
            </a:r>
            <a:r>
              <a:rPr lang="es-CL" sz="2000" dirty="0" smtClean="0">
                <a:latin typeface="Times New Roman" pitchFamily="18" charset="0"/>
                <a:cs typeface="Times New Roman" pitchFamily="18" charset="0"/>
              </a:rPr>
              <a:t>m </a:t>
            </a:r>
            <a:r>
              <a:rPr lang="es-CL" sz="2000" dirty="0">
                <a:latin typeface="Times New Roman" pitchFamily="18" charset="0"/>
                <a:cs typeface="Times New Roman" pitchFamily="18" charset="0"/>
              </a:rPr>
              <a:t>por día</a:t>
            </a:r>
            <a:br>
              <a:rPr lang="es-CL" sz="2000" dirty="0">
                <a:latin typeface="Times New Roman" pitchFamily="18" charset="0"/>
                <a:cs typeface="Times New Roman" pitchFamily="18" charset="0"/>
              </a:rPr>
            </a:br>
            <a:r>
              <a:rPr lang="es-CL" sz="2000" dirty="0">
                <a:latin typeface="Times New Roman" pitchFamily="18" charset="0"/>
                <a:cs typeface="Times New Roman" pitchFamily="18" charset="0"/>
              </a:rPr>
              <a:t>Escariado a 3,0 m : 6 a 10 </a:t>
            </a:r>
            <a:r>
              <a:rPr lang="es-CL" sz="2000" dirty="0" smtClean="0">
                <a:latin typeface="Times New Roman" pitchFamily="18" charset="0"/>
                <a:cs typeface="Times New Roman" pitchFamily="18" charset="0"/>
              </a:rPr>
              <a:t>m </a:t>
            </a:r>
            <a:r>
              <a:rPr lang="es-CL" sz="2000" dirty="0">
                <a:latin typeface="Times New Roman" pitchFamily="18" charset="0"/>
                <a:cs typeface="Times New Roman" pitchFamily="18" charset="0"/>
              </a:rPr>
              <a:t>por día</a:t>
            </a:r>
            <a:br>
              <a:rPr lang="es-CL" sz="2000" dirty="0">
                <a:latin typeface="Times New Roman" pitchFamily="18" charset="0"/>
                <a:cs typeface="Times New Roman" pitchFamily="18" charset="0"/>
              </a:rPr>
            </a:br>
            <a:r>
              <a:rPr lang="es-CL" sz="2000" dirty="0">
                <a:latin typeface="Times New Roman" pitchFamily="18" charset="0"/>
                <a:cs typeface="Times New Roman" pitchFamily="18" charset="0"/>
              </a:rPr>
              <a:t>Escariado a 3,5 t : 4 a 8 m. por día</a:t>
            </a:r>
          </a:p>
          <a:p>
            <a:pPr algn="just"/>
            <a:r>
              <a:rPr lang="es-CL" sz="2000" dirty="0">
                <a:latin typeface="Times New Roman" pitchFamily="18" charset="0"/>
                <a:cs typeface="Times New Roman" pitchFamily="18" charset="0"/>
              </a:rPr>
              <a:t>Estos rendimientos son netos, consideran una operación de 16 horas por día y son producto de la experiencia en excavaciones en diferentes faenas de Chile.</a:t>
            </a:r>
          </a:p>
          <a:p>
            <a:pPr marL="0" indent="0">
              <a:buNone/>
            </a:pPr>
            <a:endParaRPr lang="es-CL" dirty="0"/>
          </a:p>
        </p:txBody>
      </p:sp>
      <p:pic>
        <p:nvPicPr>
          <p:cNvPr id="252930" name="Picture 2" descr="C:\Users\Victor\Pictures\imagesT55JK5H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564904"/>
            <a:ext cx="4572000" cy="4293096"/>
          </a:xfrm>
          <a:prstGeom prst="rect">
            <a:avLst/>
          </a:prstGeom>
          <a:extLst/>
        </p:spPr>
        <p:style>
          <a:lnRef idx="2">
            <a:schemeClr val="dk1"/>
          </a:lnRef>
          <a:fillRef idx="1">
            <a:schemeClr val="lt1"/>
          </a:fillRef>
          <a:effectRef idx="0">
            <a:schemeClr val="dk1"/>
          </a:effectRef>
          <a:fontRef idx="minor">
            <a:schemeClr val="dk1"/>
          </a:fontRef>
        </p:style>
      </p:pic>
      <p:pic>
        <p:nvPicPr>
          <p:cNvPr id="250882" name="Picture 2" descr="C:\Users\Victor\Pictures\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564904"/>
            <a:ext cx="4571999" cy="4286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69602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descr="C:\Users\Victor\Pictures\imagesVSZ6Y9R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
            <a:ext cx="4716016" cy="3356992"/>
          </a:xfrm>
          <a:prstGeom prst="rect">
            <a:avLst/>
          </a:prstGeom>
          <a:noFill/>
          <a:extLst>
            <a:ext uri="{909E8E84-426E-40DD-AFC4-6F175D3DCCD1}">
              <a14:hiddenFill xmlns:a14="http://schemas.microsoft.com/office/drawing/2010/main">
                <a:solidFill>
                  <a:srgbClr val="FFFFFF"/>
                </a:solidFill>
              </a14:hiddenFill>
            </a:ext>
          </a:extLst>
        </p:spPr>
      </p:pic>
      <p:pic>
        <p:nvPicPr>
          <p:cNvPr id="253955" name="Picture 3" descr="C:\Users\Victor\Pictures\images0AWTC57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33679"/>
            <a:ext cx="4499992" cy="3390671"/>
          </a:xfrm>
          <a:prstGeom prst="rect">
            <a:avLst/>
          </a:prstGeom>
          <a:noFill/>
          <a:extLst>
            <a:ext uri="{909E8E84-426E-40DD-AFC4-6F175D3DCCD1}">
              <a14:hiddenFill xmlns:a14="http://schemas.microsoft.com/office/drawing/2010/main">
                <a:solidFill>
                  <a:srgbClr val="FFFFFF"/>
                </a:solidFill>
              </a14:hiddenFill>
            </a:ext>
          </a:extLst>
        </p:spPr>
      </p:pic>
      <p:pic>
        <p:nvPicPr>
          <p:cNvPr id="253956" name="Picture 4" descr="C:\Users\Victor\Pictures\untitl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356992"/>
            <a:ext cx="4644009" cy="3501008"/>
          </a:xfrm>
          <a:prstGeom prst="rect">
            <a:avLst/>
          </a:prstGeom>
          <a:noFill/>
          <a:extLst>
            <a:ext uri="{909E8E84-426E-40DD-AFC4-6F175D3DCCD1}">
              <a14:hiddenFill xmlns:a14="http://schemas.microsoft.com/office/drawing/2010/main">
                <a:solidFill>
                  <a:srgbClr val="FFFFFF"/>
                </a:solidFill>
              </a14:hiddenFill>
            </a:ext>
          </a:extLst>
        </p:spPr>
      </p:pic>
      <p:pic>
        <p:nvPicPr>
          <p:cNvPr id="253958" name="Picture 6" descr="C:\Users\Victor\Pictures\imagesSPK2DMM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3356991"/>
            <a:ext cx="4499992" cy="3532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80189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descr="C:\Users\Victor\Pictures\imagesNTG7ZLK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3140967"/>
          </a:xfrm>
          <a:prstGeom prst="rect">
            <a:avLst/>
          </a:prstGeom>
        </p:spPr>
        <p:style>
          <a:lnRef idx="2">
            <a:schemeClr val="dk1"/>
          </a:lnRef>
          <a:fillRef idx="1">
            <a:schemeClr val="lt1"/>
          </a:fillRef>
          <a:effectRef idx="0">
            <a:schemeClr val="dk1"/>
          </a:effectRef>
          <a:fontRef idx="minor">
            <a:schemeClr val="dk1"/>
          </a:fontRef>
        </p:style>
      </p:pic>
      <p:pic>
        <p:nvPicPr>
          <p:cNvPr id="251907" name="Picture 3" descr="C:\Users\Victor\Pictures\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3140968"/>
            <a:ext cx="5364088" cy="3717032"/>
          </a:xfrm>
          <a:prstGeom prst="rect">
            <a:avLst/>
          </a:prstGeom>
        </p:spPr>
        <p:style>
          <a:lnRef idx="2">
            <a:schemeClr val="dk1"/>
          </a:lnRef>
          <a:fillRef idx="1">
            <a:schemeClr val="lt1"/>
          </a:fillRef>
          <a:effectRef idx="0">
            <a:schemeClr val="dk1"/>
          </a:effectRef>
          <a:fontRef idx="minor">
            <a:schemeClr val="dk1"/>
          </a:fontRef>
        </p:style>
      </p:pic>
      <p:sp>
        <p:nvSpPr>
          <p:cNvPr id="5" name="4 CuadroTexto"/>
          <p:cNvSpPr txBox="1"/>
          <p:nvPr/>
        </p:nvSpPr>
        <p:spPr>
          <a:xfrm>
            <a:off x="0" y="2636912"/>
            <a:ext cx="2267744" cy="369332"/>
          </a:xfrm>
          <a:prstGeom prst="rect">
            <a:avLst/>
          </a:prstGeom>
          <a:noFill/>
        </p:spPr>
        <p:txBody>
          <a:bodyPr wrap="square" rtlCol="0">
            <a:spAutoFit/>
          </a:bodyPr>
          <a:lstStyle/>
          <a:p>
            <a:r>
              <a:rPr lang="es-CL" b="1" dirty="0" smtClean="0"/>
              <a:t>Raise Borer </a:t>
            </a:r>
            <a:endParaRPr lang="es-CL" b="1" dirty="0"/>
          </a:p>
        </p:txBody>
      </p:sp>
      <p:sp>
        <p:nvSpPr>
          <p:cNvPr id="7" name="6 CuadroTexto"/>
          <p:cNvSpPr txBox="1"/>
          <p:nvPr/>
        </p:nvSpPr>
        <p:spPr>
          <a:xfrm>
            <a:off x="0" y="3140968"/>
            <a:ext cx="3779912" cy="3693319"/>
          </a:xfrm>
          <a:prstGeom prst="rect">
            <a:avLst/>
          </a:prstGeom>
          <a:noFill/>
        </p:spPr>
        <p:txBody>
          <a:bodyPr wrap="square" rtlCol="0">
            <a:spAutoFit/>
          </a:bodyPr>
          <a:lstStyle/>
          <a:p>
            <a:pPr algn="just"/>
            <a:r>
              <a:rPr lang="es-CL" dirty="0" smtClean="0">
                <a:solidFill>
                  <a:srgbClr val="FF0000"/>
                </a:solidFill>
                <a:latin typeface="Times New Roman" pitchFamily="18" charset="0"/>
                <a:cs typeface="Times New Roman" pitchFamily="18" charset="0"/>
              </a:rPr>
              <a:t>APLICACIONES BLIND HOLE.</a:t>
            </a:r>
            <a:endParaRPr lang="es-CL" dirty="0">
              <a:solidFill>
                <a:srgbClr val="FF0000"/>
              </a:solidFill>
              <a:latin typeface="Times New Roman" pitchFamily="18" charset="0"/>
              <a:cs typeface="Times New Roman" pitchFamily="18" charset="0"/>
            </a:endParaRPr>
          </a:p>
          <a:p>
            <a:pPr marL="285750" indent="-285750" algn="just">
              <a:buFont typeface="Arial" pitchFamily="34" charset="0"/>
              <a:buChar char="•"/>
            </a:pPr>
            <a:r>
              <a:rPr lang="es-CL" dirty="0">
                <a:latin typeface="Times New Roman" pitchFamily="18" charset="0"/>
                <a:cs typeface="Times New Roman" pitchFamily="18" charset="0"/>
              </a:rPr>
              <a:t>En chimeneas pilotos de Zanjas, embudos, con diámetros de 0,7 m.</a:t>
            </a:r>
          </a:p>
          <a:p>
            <a:pPr marL="285750" indent="-285750" algn="just">
              <a:buFont typeface="Arial" pitchFamily="34" charset="0"/>
              <a:buChar char="•"/>
            </a:pPr>
            <a:r>
              <a:rPr lang="es-CL" dirty="0">
                <a:latin typeface="Times New Roman" pitchFamily="18" charset="0"/>
                <a:cs typeface="Times New Roman" pitchFamily="18" charset="0"/>
              </a:rPr>
              <a:t>Chimeneas pilotos de drenaje o servicios, perforadas para traspasar servicios como aire o cables con energía eléctrica.</a:t>
            </a:r>
          </a:p>
          <a:p>
            <a:pPr marL="285750" indent="-285750" algn="just">
              <a:buFont typeface="Arial" pitchFamily="34" charset="0"/>
              <a:buChar char="•"/>
            </a:pPr>
            <a:r>
              <a:rPr lang="es-CL" dirty="0">
                <a:latin typeface="Times New Roman" pitchFamily="18" charset="0"/>
                <a:cs typeface="Times New Roman" pitchFamily="18" charset="0"/>
              </a:rPr>
              <a:t>Para traspasos intermedios y que permiten para traspasar mineral de un nivel a otro en distancias cortas.</a:t>
            </a:r>
          </a:p>
          <a:p>
            <a:pPr marL="285750" indent="-285750" algn="just">
              <a:buFont typeface="Arial" pitchFamily="34" charset="0"/>
              <a:buChar char="•"/>
            </a:pPr>
            <a:r>
              <a:rPr lang="es-CL" dirty="0">
                <a:latin typeface="Times New Roman" pitchFamily="18" charset="0"/>
                <a:cs typeface="Times New Roman" pitchFamily="18" charset="0"/>
              </a:rPr>
              <a:t>Para chimeneas que cumplen la función de cara libre.</a:t>
            </a:r>
          </a:p>
          <a:p>
            <a:endParaRPr lang="es-CL" dirty="0">
              <a:latin typeface="Times New Roman" pitchFamily="18" charset="0"/>
              <a:cs typeface="Times New Roman" pitchFamily="18" charset="0"/>
            </a:endParaRPr>
          </a:p>
        </p:txBody>
      </p:sp>
    </p:spTree>
    <p:extLst>
      <p:ext uri="{BB962C8B-B14F-4D97-AF65-F5344CB8AC3E}">
        <p14:creationId xmlns:p14="http://schemas.microsoft.com/office/powerpoint/2010/main" val="352808107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fontScale="92500"/>
          </a:bodyPr>
          <a:lstStyle/>
          <a:p>
            <a:pPr algn="just"/>
            <a:r>
              <a:rPr lang="es-CL" sz="2000" b="1" dirty="0" smtClean="0">
                <a:latin typeface="Times New Roman" pitchFamily="18" charset="0"/>
                <a:cs typeface="Times New Roman" pitchFamily="18" charset="0"/>
              </a:rPr>
              <a:t> </a:t>
            </a:r>
            <a:r>
              <a:rPr lang="es-CL" sz="2600" b="1" dirty="0">
                <a:latin typeface="Times New Roman" pitchFamily="18" charset="0"/>
                <a:cs typeface="Times New Roman" pitchFamily="18" charset="0"/>
              </a:rPr>
              <a:t>Blind </a:t>
            </a:r>
            <a:r>
              <a:rPr lang="es-CL" sz="2600" b="1" dirty="0" smtClean="0">
                <a:latin typeface="Times New Roman" pitchFamily="18" charset="0"/>
                <a:cs typeface="Times New Roman" pitchFamily="18" charset="0"/>
              </a:rPr>
              <a:t>Hole. </a:t>
            </a:r>
            <a:r>
              <a:rPr lang="es-CL" sz="2600" dirty="0" smtClean="0">
                <a:latin typeface="Times New Roman" pitchFamily="18" charset="0"/>
                <a:cs typeface="Times New Roman" pitchFamily="18" charset="0"/>
              </a:rPr>
              <a:t>Consiste </a:t>
            </a:r>
            <a:r>
              <a:rPr lang="es-CL" sz="2600" dirty="0">
                <a:latin typeface="Times New Roman" pitchFamily="18" charset="0"/>
                <a:cs typeface="Times New Roman" pitchFamily="18" charset="0"/>
              </a:rPr>
              <a:t>en la utilización de una máquina electrohidráulica para las excavación de chimeneas en forma </a:t>
            </a:r>
            <a:r>
              <a:rPr lang="es-CL" sz="2600" dirty="0" smtClean="0">
                <a:latin typeface="Times New Roman" pitchFamily="18" charset="0"/>
                <a:cs typeface="Times New Roman" pitchFamily="18" charset="0"/>
              </a:rPr>
              <a:t>ascendente. En </a:t>
            </a:r>
            <a:r>
              <a:rPr lang="es-CL" sz="2600" dirty="0">
                <a:latin typeface="Times New Roman" pitchFamily="18" charset="0"/>
                <a:cs typeface="Times New Roman" pitchFamily="18" charset="0"/>
              </a:rPr>
              <a:t>esta metodología el equipo se instala en el nivel inferior y la operación consiste en perforar el tiro guía 60 centímetros adelantado al escariador, que va excavando a sección completa, posteriormente, en forma </a:t>
            </a:r>
            <a:r>
              <a:rPr lang="es-CL" sz="2600" dirty="0" smtClean="0">
                <a:latin typeface="Times New Roman" pitchFamily="18" charset="0"/>
                <a:cs typeface="Times New Roman" pitchFamily="18" charset="0"/>
              </a:rPr>
              <a:t>solidaria. El </a:t>
            </a:r>
            <a:r>
              <a:rPr lang="es-CL" sz="2600" dirty="0">
                <a:latin typeface="Times New Roman" pitchFamily="18" charset="0"/>
                <a:cs typeface="Times New Roman" pitchFamily="18" charset="0"/>
              </a:rPr>
              <a:t>material excavado cae por gravedad al nivel de la máquina y será guiado por un colector para prevenir riesgos</a:t>
            </a:r>
            <a:r>
              <a:rPr lang="es-CL" sz="2600" dirty="0" smtClean="0">
                <a:latin typeface="Times New Roman" pitchFamily="18" charset="0"/>
                <a:cs typeface="Times New Roman" pitchFamily="18" charset="0"/>
              </a:rPr>
              <a:t>.</a:t>
            </a:r>
            <a:r>
              <a:rPr lang="es-CL" sz="2600" b="1" dirty="0">
                <a:latin typeface="Times New Roman" pitchFamily="18" charset="0"/>
                <a:cs typeface="Times New Roman" pitchFamily="18" charset="0"/>
              </a:rPr>
              <a:t> </a:t>
            </a:r>
            <a:endParaRPr lang="es-CL" sz="2600" b="1" dirty="0" smtClean="0">
              <a:latin typeface="Times New Roman" pitchFamily="18" charset="0"/>
              <a:cs typeface="Times New Roman" pitchFamily="18" charset="0"/>
            </a:endParaRPr>
          </a:p>
          <a:p>
            <a:pPr algn="just"/>
            <a:r>
              <a:rPr lang="es-CL" sz="2600" i="1" u="sng" dirty="0" smtClean="0">
                <a:solidFill>
                  <a:srgbClr val="FF0000"/>
                </a:solidFill>
                <a:latin typeface="Times New Roman" pitchFamily="18" charset="0"/>
                <a:cs typeface="Times New Roman" pitchFamily="18" charset="0"/>
              </a:rPr>
              <a:t>Rendimientos</a:t>
            </a:r>
            <a:r>
              <a:rPr lang="es-CL" sz="2600" i="1" dirty="0">
                <a:solidFill>
                  <a:srgbClr val="FF0000"/>
                </a:solidFill>
                <a:latin typeface="Times New Roman" pitchFamily="18" charset="0"/>
                <a:cs typeface="Times New Roman" pitchFamily="18" charset="0"/>
              </a:rPr>
              <a:t>. </a:t>
            </a:r>
            <a:r>
              <a:rPr lang="es-CL" sz="2600" dirty="0">
                <a:latin typeface="Times New Roman" pitchFamily="18" charset="0"/>
                <a:cs typeface="Times New Roman" pitchFamily="18" charset="0"/>
              </a:rPr>
              <a:t>Esta tecnología ha funcionado con singular éxito donde se han usado, se han obtenido muchas ventajas y avances especialmente  en lo que se refiere a la seguridad de las personas, disminuyendo notoriamente los riesgos de excavación de chimeneas ascendentes, por caída y explosión de rocas.</a:t>
            </a:r>
          </a:p>
          <a:p>
            <a:pPr algn="just">
              <a:buNone/>
            </a:pPr>
            <a:r>
              <a:rPr lang="es-CL" sz="2600" dirty="0">
                <a:latin typeface="Times New Roman" pitchFamily="18" charset="0"/>
                <a:cs typeface="Times New Roman" pitchFamily="18" charset="0"/>
              </a:rPr>
              <a:t>    Los rendimientos netos alcanzados son:</a:t>
            </a:r>
          </a:p>
          <a:p>
            <a:pPr algn="just"/>
            <a:r>
              <a:rPr lang="es-CL" sz="2600" dirty="0">
                <a:latin typeface="Times New Roman" pitchFamily="18" charset="0"/>
                <a:cs typeface="Times New Roman" pitchFamily="18" charset="0"/>
              </a:rPr>
              <a:t>Equipo RD-2000 : 6,0 </a:t>
            </a:r>
            <a:r>
              <a:rPr lang="es-CL" sz="2600" dirty="0" smtClean="0">
                <a:latin typeface="Times New Roman" pitchFamily="18" charset="0"/>
                <a:cs typeface="Times New Roman" pitchFamily="18" charset="0"/>
              </a:rPr>
              <a:t>m </a:t>
            </a:r>
            <a:r>
              <a:rPr lang="es-CL" sz="2600" dirty="0">
                <a:latin typeface="Times New Roman" pitchFamily="18" charset="0"/>
                <a:cs typeface="Times New Roman" pitchFamily="18" charset="0"/>
              </a:rPr>
              <a:t>por día</a:t>
            </a:r>
          </a:p>
          <a:p>
            <a:pPr algn="just"/>
            <a:r>
              <a:rPr lang="es-CL" sz="2600" dirty="0">
                <a:latin typeface="Times New Roman" pitchFamily="18" charset="0"/>
                <a:cs typeface="Times New Roman" pitchFamily="18" charset="0"/>
              </a:rPr>
              <a:t>Equipo 52-R : 7,3 </a:t>
            </a:r>
            <a:r>
              <a:rPr lang="es-CL" sz="2600" dirty="0" smtClean="0">
                <a:latin typeface="Times New Roman" pitchFamily="18" charset="0"/>
                <a:cs typeface="Times New Roman" pitchFamily="18" charset="0"/>
              </a:rPr>
              <a:t>m </a:t>
            </a:r>
            <a:r>
              <a:rPr lang="es-CL" sz="2600" dirty="0">
                <a:latin typeface="Times New Roman" pitchFamily="18" charset="0"/>
                <a:cs typeface="Times New Roman" pitchFamily="18" charset="0"/>
              </a:rPr>
              <a:t>por día </a:t>
            </a:r>
          </a:p>
          <a:p>
            <a:pPr algn="just"/>
            <a:r>
              <a:rPr lang="es-CL" sz="2600" dirty="0">
                <a:latin typeface="Times New Roman" pitchFamily="18" charset="0"/>
                <a:cs typeface="Times New Roman" pitchFamily="18" charset="0"/>
              </a:rPr>
              <a:t>En ambos casos se ha considerado una operación de 16 horas por día.</a:t>
            </a:r>
          </a:p>
          <a:p>
            <a:pPr marL="0" indent="0" algn="just">
              <a:buNone/>
            </a:pPr>
            <a:endParaRPr lang="es-CL" dirty="0">
              <a:latin typeface="Times New Roman" pitchFamily="18" charset="0"/>
              <a:cs typeface="Times New Roman" pitchFamily="18" charset="0"/>
            </a:endParaRPr>
          </a:p>
          <a:p>
            <a:endParaRPr lang="es-CL" dirty="0"/>
          </a:p>
          <a:p>
            <a:pPr marL="0" indent="0">
              <a:buNone/>
            </a:pPr>
            <a:endParaRPr lang="es-CL" dirty="0"/>
          </a:p>
        </p:txBody>
      </p:sp>
    </p:spTree>
    <p:extLst>
      <p:ext uri="{BB962C8B-B14F-4D97-AF65-F5344CB8AC3E}">
        <p14:creationId xmlns:p14="http://schemas.microsoft.com/office/powerpoint/2010/main" val="362961946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1412776"/>
          </a:xfrm>
        </p:spPr>
        <p:style>
          <a:lnRef idx="2">
            <a:schemeClr val="accent2"/>
          </a:lnRef>
          <a:fillRef idx="1">
            <a:schemeClr val="lt1"/>
          </a:fillRef>
          <a:effectRef idx="0">
            <a:schemeClr val="accent2"/>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PERFORACION NEUMATICA</a:t>
            </a:r>
            <a:endParaRPr lang="es-CL" dirty="0">
              <a:solidFill>
                <a:srgbClr val="FF0000"/>
              </a:solidFill>
              <a:latin typeface="Times New Roman" pitchFamily="18" charset="0"/>
              <a:cs typeface="Times New Roman" pitchFamily="18" charset="0"/>
            </a:endParaRPr>
          </a:p>
        </p:txBody>
      </p:sp>
      <p:pic>
        <p:nvPicPr>
          <p:cNvPr id="508930" name="Picture 2"/>
          <p:cNvPicPr>
            <a:picLocks noGrp="1" noChangeAspect="1" noChangeArrowheads="1"/>
          </p:cNvPicPr>
          <p:nvPr>
            <p:ph idx="1"/>
          </p:nvPr>
        </p:nvPicPr>
        <p:blipFill>
          <a:blip r:embed="rId2" cstate="print"/>
          <a:srcRect/>
          <a:stretch>
            <a:fillRect/>
          </a:stretch>
        </p:blipFill>
        <p:spPr bwMode="auto">
          <a:xfrm>
            <a:off x="0" y="1395436"/>
            <a:ext cx="9144000" cy="5561956"/>
          </a:xfrm>
          <a:prstGeom prst="rect">
            <a:avLst/>
          </a:prstGeom>
          <a:ln>
            <a:headEnd/>
            <a:tailEnd/>
          </a:ln>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2500860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fontScale="85000" lnSpcReduction="10000"/>
          </a:bodyPr>
          <a:lstStyle/>
          <a:p>
            <a:pPr algn="just">
              <a:buNone/>
            </a:pPr>
            <a:r>
              <a:rPr lang="es-ES" b="1" dirty="0" smtClean="0">
                <a:latin typeface="Times New Roman" pitchFamily="18" charset="0"/>
                <a:cs typeface="Times New Roman" pitchFamily="18" charset="0"/>
              </a:rPr>
              <a:t>    </a:t>
            </a:r>
            <a:r>
              <a:rPr lang="es-ES" i="1" u="sng" dirty="0" smtClean="0">
                <a:solidFill>
                  <a:srgbClr val="FF0000"/>
                </a:solidFill>
                <a:latin typeface="Times New Roman" pitchFamily="18" charset="0"/>
                <a:cs typeface="Times New Roman" pitchFamily="18" charset="0"/>
              </a:rPr>
              <a:t>¿</a:t>
            </a:r>
            <a:r>
              <a:rPr lang="es-ES" i="1" u="sng" dirty="0">
                <a:solidFill>
                  <a:srgbClr val="FF0000"/>
                </a:solidFill>
                <a:latin typeface="Times New Roman" pitchFamily="18" charset="0"/>
                <a:cs typeface="Times New Roman" pitchFamily="18" charset="0"/>
              </a:rPr>
              <a:t>Qué es perforación</a:t>
            </a:r>
            <a:r>
              <a:rPr lang="es-ES" i="1" dirty="0">
                <a:solidFill>
                  <a:srgbClr val="FF0000"/>
                </a:solidFill>
                <a:latin typeface="Times New Roman" pitchFamily="18" charset="0"/>
                <a:cs typeface="Times New Roman" pitchFamily="18" charset="0"/>
              </a:rPr>
              <a:t>? </a:t>
            </a:r>
            <a:r>
              <a:rPr lang="es-ES" i="1" dirty="0" smtClean="0">
                <a:solidFill>
                  <a:srgbClr val="FF0000"/>
                </a:solidFill>
                <a:latin typeface="Times New Roman" pitchFamily="18" charset="0"/>
                <a:cs typeface="Times New Roman" pitchFamily="18" charset="0"/>
              </a:rPr>
              <a:t>                                 </a:t>
            </a:r>
            <a:r>
              <a:rPr lang="es-ES" sz="1600" b="1" dirty="0" smtClean="0">
                <a:latin typeface="Times New Roman" pitchFamily="18" charset="0"/>
                <a:cs typeface="Times New Roman" pitchFamily="18" charset="0"/>
              </a:rPr>
              <a:t>01.04.15 III TNS DIURNO</a:t>
            </a:r>
            <a:endParaRPr lang="es-ES" sz="1600" b="1" dirty="0">
              <a:latin typeface="Times New Roman" pitchFamily="18" charset="0"/>
              <a:cs typeface="Times New Roman" pitchFamily="18" charset="0"/>
            </a:endParaRPr>
          </a:p>
          <a:p>
            <a:pPr algn="just">
              <a:buNone/>
            </a:pPr>
            <a:r>
              <a:rPr lang="es-ES" b="1" dirty="0">
                <a:latin typeface="Times New Roman" pitchFamily="18" charset="0"/>
                <a:cs typeface="Times New Roman" pitchFamily="18" charset="0"/>
              </a:rPr>
              <a:t>    </a:t>
            </a:r>
            <a:r>
              <a:rPr lang="es-ES" dirty="0">
                <a:latin typeface="Times New Roman" pitchFamily="18" charset="0"/>
                <a:cs typeface="Times New Roman" pitchFamily="18" charset="0"/>
              </a:rPr>
              <a:t>Se entiende por perforación a la acción o acto que a través de medios mecánicos construir un pozo, o una perforación, o taladro,  para que esto se logre debe extraerse </a:t>
            </a:r>
            <a:r>
              <a:rPr lang="es-ES" i="1" u="sng" dirty="0">
                <a:latin typeface="Times New Roman" pitchFamily="18" charset="0"/>
                <a:cs typeface="Times New Roman" pitchFamily="18" charset="0"/>
              </a:rPr>
              <a:t>todo el material destruido dentro del agujero</a:t>
            </a:r>
            <a:r>
              <a:rPr lang="es-ES" dirty="0">
                <a:latin typeface="Times New Roman" pitchFamily="18" charset="0"/>
                <a:cs typeface="Times New Roman" pitchFamily="18" charset="0"/>
              </a:rPr>
              <a:t> mediante la utilización de aire comprimido o agua. </a:t>
            </a:r>
            <a:endParaRPr lang="es-ES" b="1" dirty="0">
              <a:latin typeface="Times New Roman" pitchFamily="18" charset="0"/>
              <a:cs typeface="Times New Roman" pitchFamily="18" charset="0"/>
            </a:endParaRPr>
          </a:p>
          <a:p>
            <a:pPr algn="just">
              <a:buNone/>
            </a:pPr>
            <a:r>
              <a:rPr lang="es-ES" dirty="0">
                <a:latin typeface="Times New Roman" pitchFamily="18" charset="0"/>
                <a:cs typeface="Times New Roman" pitchFamily="18" charset="0"/>
              </a:rPr>
              <a:t>    </a:t>
            </a:r>
            <a:r>
              <a:rPr lang="es-ES" dirty="0" smtClean="0">
                <a:latin typeface="Times New Roman" pitchFamily="18" charset="0"/>
                <a:cs typeface="Times New Roman" pitchFamily="18" charset="0"/>
              </a:rPr>
              <a:t>(</a:t>
            </a:r>
            <a:r>
              <a:rPr lang="es-ES" i="1" u="sng" dirty="0" smtClean="0">
                <a:latin typeface="Times New Roman" pitchFamily="18" charset="0"/>
                <a:cs typeface="Times New Roman" pitchFamily="18" charset="0"/>
              </a:rPr>
              <a:t>NOTA</a:t>
            </a:r>
            <a:r>
              <a:rPr lang="es-ES" dirty="0" smtClean="0">
                <a:latin typeface="Times New Roman" pitchFamily="18" charset="0"/>
                <a:cs typeface="Times New Roman" pitchFamily="18" charset="0"/>
              </a:rPr>
              <a:t>: Aquí </a:t>
            </a:r>
            <a:r>
              <a:rPr lang="es-ES" dirty="0">
                <a:latin typeface="Times New Roman" pitchFamily="18" charset="0"/>
                <a:cs typeface="Times New Roman" pitchFamily="18" charset="0"/>
              </a:rPr>
              <a:t>se produce la diferenciación entre perforación de exploración y de producción) </a:t>
            </a:r>
          </a:p>
          <a:p>
            <a:pPr algn="just">
              <a:buNone/>
            </a:pPr>
            <a:r>
              <a:rPr lang="es-ES" dirty="0">
                <a:latin typeface="Times New Roman" pitchFamily="18" charset="0"/>
                <a:cs typeface="Times New Roman" pitchFamily="18" charset="0"/>
              </a:rPr>
              <a:t>   </a:t>
            </a:r>
            <a:r>
              <a:rPr lang="es-ES" dirty="0" smtClean="0">
                <a:latin typeface="Times New Roman" pitchFamily="18" charset="0"/>
                <a:cs typeface="Times New Roman" pitchFamily="18" charset="0"/>
              </a:rPr>
              <a:t>  </a:t>
            </a:r>
            <a:r>
              <a:rPr lang="es-ES" i="1" u="sng" dirty="0" smtClean="0">
                <a:solidFill>
                  <a:srgbClr val="FF0000"/>
                </a:solidFill>
                <a:latin typeface="Times New Roman" pitchFamily="18" charset="0"/>
                <a:cs typeface="Times New Roman" pitchFamily="18" charset="0"/>
              </a:rPr>
              <a:t>¿</a:t>
            </a:r>
            <a:r>
              <a:rPr lang="es-ES" i="1" u="sng" dirty="0">
                <a:solidFill>
                  <a:srgbClr val="FF0000"/>
                </a:solidFill>
                <a:latin typeface="Times New Roman" pitchFamily="18" charset="0"/>
                <a:cs typeface="Times New Roman" pitchFamily="18" charset="0"/>
              </a:rPr>
              <a:t>Qué es tronadura? </a:t>
            </a:r>
          </a:p>
          <a:p>
            <a:pPr algn="just">
              <a:buNone/>
            </a:pPr>
            <a:r>
              <a:rPr lang="es-ES" dirty="0">
                <a:latin typeface="Times New Roman" pitchFamily="18" charset="0"/>
                <a:cs typeface="Times New Roman" pitchFamily="18" charset="0"/>
              </a:rPr>
              <a:t>     La tronadura, como </a:t>
            </a:r>
            <a:r>
              <a:rPr lang="es-ES" dirty="0" smtClean="0">
                <a:latin typeface="Times New Roman" pitchFamily="18" charset="0"/>
                <a:cs typeface="Times New Roman" pitchFamily="18" charset="0"/>
              </a:rPr>
              <a:t>la primera </a:t>
            </a:r>
            <a:r>
              <a:rPr lang="es-ES" dirty="0">
                <a:latin typeface="Times New Roman" pitchFamily="18" charset="0"/>
                <a:cs typeface="Times New Roman" pitchFamily="18" charset="0"/>
              </a:rPr>
              <a:t>etapa del proceso de conminución de la roca, tiene como </a:t>
            </a:r>
            <a:r>
              <a:rPr lang="es-ES" i="1" u="sng" dirty="0" smtClean="0">
                <a:latin typeface="Times New Roman" pitchFamily="18" charset="0"/>
                <a:cs typeface="Times New Roman" pitchFamily="18" charset="0"/>
              </a:rPr>
              <a:t>misión u objetivo </a:t>
            </a:r>
            <a:r>
              <a:rPr lang="es-ES" dirty="0">
                <a:latin typeface="Times New Roman" pitchFamily="18" charset="0"/>
                <a:cs typeface="Times New Roman" pitchFamily="18" charset="0"/>
              </a:rPr>
              <a:t>el pre-acondicionamiento o preparación de ésta para su posterior procesamiento, a fin de obtener un producto comercializable, en la forma más económica. </a:t>
            </a:r>
          </a:p>
          <a:p>
            <a:pPr algn="just">
              <a:buNone/>
            </a:pPr>
            <a:r>
              <a:rPr lang="es-ES" dirty="0">
                <a:latin typeface="Times New Roman" pitchFamily="18" charset="0"/>
                <a:cs typeface="Times New Roman" pitchFamily="18" charset="0"/>
              </a:rPr>
              <a:t>     El desafío, entonces, es transferir la energía del explosivo en la forma más eficiente para iniciar este proceso, propendiendo a que las etapas siguientes se vean favorecidas. </a:t>
            </a:r>
          </a:p>
          <a:p>
            <a:pPr algn="just">
              <a:buNone/>
            </a:pPr>
            <a:endParaRPr lang="es-ES" dirty="0">
              <a:latin typeface="Times New Roman" pitchFamily="18" charset="0"/>
              <a:cs typeface="Times New Roman" pitchFamily="18" charset="0"/>
            </a:endParaRPr>
          </a:p>
          <a:p>
            <a:endParaRPr lang="es-CL" dirty="0"/>
          </a:p>
        </p:txBody>
      </p:sp>
    </p:spTree>
    <p:extLst>
      <p:ext uri="{BB962C8B-B14F-4D97-AF65-F5344CB8AC3E}">
        <p14:creationId xmlns:p14="http://schemas.microsoft.com/office/powerpoint/2010/main" val="257363737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fontScale="90000"/>
          </a:bodyPr>
          <a:lstStyle/>
          <a:p>
            <a:r>
              <a:rPr lang="es-CL" sz="3600" dirty="0" smtClean="0">
                <a:solidFill>
                  <a:srgbClr val="FF0000"/>
                </a:solidFill>
                <a:latin typeface="Times New Roman" pitchFamily="18" charset="0"/>
                <a:cs typeface="Times New Roman" pitchFamily="18" charset="0"/>
              </a:rPr>
              <a:t>EQUIPOS: PERFORADORA MANUAL JACKLEG. PERFORACION NEUMATICA</a:t>
            </a:r>
            <a:endParaRPr lang="es-CL" sz="3600" dirty="0">
              <a:solidFill>
                <a:srgbClr val="FF0000"/>
              </a:solidFill>
              <a:latin typeface="Times New Roman" pitchFamily="18" charset="0"/>
              <a:cs typeface="Times New Roman" pitchFamily="18" charset="0"/>
            </a:endParaRPr>
          </a:p>
        </p:txBody>
      </p:sp>
      <p:graphicFrame>
        <p:nvGraphicFramePr>
          <p:cNvPr id="5122" name="Object 2"/>
          <p:cNvGraphicFramePr>
            <a:graphicFrameLocks noGrp="1" noChangeAspect="1"/>
          </p:cNvGraphicFramePr>
          <p:nvPr>
            <p:ph idx="1"/>
          </p:nvPr>
        </p:nvGraphicFramePr>
        <p:xfrm>
          <a:off x="683568" y="1700808"/>
          <a:ext cx="7513259" cy="4356582"/>
        </p:xfrm>
        <a:graphic>
          <a:graphicData uri="http://schemas.openxmlformats.org/presentationml/2006/ole">
            <mc:AlternateContent xmlns:mc="http://schemas.openxmlformats.org/markup-compatibility/2006">
              <mc:Choice xmlns:v="urn:schemas-microsoft-com:vml" Requires="v">
                <p:oleObj spid="_x0000_s249886" name="Fotografía de Photo Editor" r:id="rId4" imgW="3877216" imgH="2247619" progId="">
                  <p:embed/>
                </p:oleObj>
              </mc:Choice>
              <mc:Fallback>
                <p:oleObj name="Fotografía de Photo Editor" r:id="rId4" imgW="3877216" imgH="224761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8014" t="4445" b="6667"/>
                      <a:stretch>
                        <a:fillRect/>
                      </a:stretch>
                    </p:blipFill>
                    <p:spPr bwMode="auto">
                      <a:xfrm>
                        <a:off x="683568" y="1700808"/>
                        <a:ext cx="7513259" cy="435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3 CuadroTexto"/>
          <p:cNvSpPr txBox="1"/>
          <p:nvPr/>
        </p:nvSpPr>
        <p:spPr>
          <a:xfrm>
            <a:off x="6732240" y="3789040"/>
            <a:ext cx="1656184" cy="369332"/>
          </a:xfrm>
          <a:prstGeom prst="rect">
            <a:avLst/>
          </a:prstGeom>
          <a:noFill/>
        </p:spPr>
        <p:txBody>
          <a:bodyPr wrap="square" rtlCol="0">
            <a:spAutoFit/>
          </a:bodyPr>
          <a:lstStyle/>
          <a:p>
            <a:r>
              <a:rPr lang="es-CL" dirty="0" smtClean="0"/>
              <a:t>Barreno</a:t>
            </a:r>
            <a:endParaRPr lang="es-CL" dirty="0"/>
          </a:p>
        </p:txBody>
      </p:sp>
      <p:sp>
        <p:nvSpPr>
          <p:cNvPr id="7" name="6 CuadroTexto"/>
          <p:cNvSpPr txBox="1"/>
          <p:nvPr/>
        </p:nvSpPr>
        <p:spPr>
          <a:xfrm>
            <a:off x="3923928" y="1484784"/>
            <a:ext cx="1800200" cy="369332"/>
          </a:xfrm>
          <a:prstGeom prst="rect">
            <a:avLst/>
          </a:prstGeom>
          <a:noFill/>
        </p:spPr>
        <p:txBody>
          <a:bodyPr wrap="square" rtlCol="0">
            <a:spAutoFit/>
          </a:bodyPr>
          <a:lstStyle/>
          <a:p>
            <a:r>
              <a:rPr lang="es-CL" dirty="0" smtClean="0"/>
              <a:t>Perforadora</a:t>
            </a:r>
            <a:endParaRPr lang="es-CL" dirty="0"/>
          </a:p>
        </p:txBody>
      </p:sp>
      <p:cxnSp>
        <p:nvCxnSpPr>
          <p:cNvPr id="9" name="8 Conector recto de flecha"/>
          <p:cNvCxnSpPr/>
          <p:nvPr/>
        </p:nvCxnSpPr>
        <p:spPr>
          <a:xfrm flipH="1">
            <a:off x="4427984" y="1700808"/>
            <a:ext cx="72008" cy="43204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0" name="9 CuadroTexto"/>
          <p:cNvSpPr txBox="1"/>
          <p:nvPr/>
        </p:nvSpPr>
        <p:spPr>
          <a:xfrm>
            <a:off x="755576" y="3933056"/>
            <a:ext cx="1368152" cy="369332"/>
          </a:xfrm>
          <a:prstGeom prst="rect">
            <a:avLst/>
          </a:prstGeom>
          <a:noFill/>
        </p:spPr>
        <p:txBody>
          <a:bodyPr wrap="square" rtlCol="0">
            <a:spAutoFit/>
          </a:bodyPr>
          <a:lstStyle/>
          <a:p>
            <a:r>
              <a:rPr lang="es-CL" dirty="0" smtClean="0"/>
              <a:t>Controles</a:t>
            </a:r>
            <a:endParaRPr lang="es-CL" dirty="0"/>
          </a:p>
        </p:txBody>
      </p:sp>
      <p:cxnSp>
        <p:nvCxnSpPr>
          <p:cNvPr id="12" name="11 Conector recto de flecha"/>
          <p:cNvCxnSpPr/>
          <p:nvPr/>
        </p:nvCxnSpPr>
        <p:spPr>
          <a:xfrm flipV="1">
            <a:off x="971600" y="3212976"/>
            <a:ext cx="1008112" cy="86409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3" name="12 CuadroTexto"/>
          <p:cNvSpPr txBox="1"/>
          <p:nvPr/>
        </p:nvSpPr>
        <p:spPr>
          <a:xfrm>
            <a:off x="2411760" y="5445224"/>
            <a:ext cx="3312368" cy="369332"/>
          </a:xfrm>
          <a:prstGeom prst="rect">
            <a:avLst/>
          </a:prstGeom>
          <a:noFill/>
        </p:spPr>
        <p:txBody>
          <a:bodyPr wrap="square" rtlCol="0">
            <a:spAutoFit/>
          </a:bodyPr>
          <a:lstStyle/>
          <a:p>
            <a:r>
              <a:rPr lang="es-CL" dirty="0" smtClean="0"/>
              <a:t>Pistón o embolo de avance</a:t>
            </a:r>
            <a:endParaRPr lang="es-CL" dirty="0"/>
          </a:p>
        </p:txBody>
      </p:sp>
      <p:cxnSp>
        <p:nvCxnSpPr>
          <p:cNvPr id="15" name="14 Conector recto de flecha"/>
          <p:cNvCxnSpPr/>
          <p:nvPr/>
        </p:nvCxnSpPr>
        <p:spPr>
          <a:xfrm flipH="1" flipV="1">
            <a:off x="1691680" y="5157192"/>
            <a:ext cx="2016224" cy="43204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7" name="16 Conector recto de flecha"/>
          <p:cNvCxnSpPr/>
          <p:nvPr/>
        </p:nvCxnSpPr>
        <p:spPr>
          <a:xfrm flipV="1">
            <a:off x="7092280" y="2492896"/>
            <a:ext cx="720080" cy="129614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5144241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lnSpcReduction="10000"/>
          </a:bodyPr>
          <a:lstStyle/>
          <a:p>
            <a:pPr algn="just">
              <a:buNone/>
            </a:pPr>
            <a:r>
              <a:rPr lang="es-ES" sz="2400" i="1" dirty="0" smtClean="0">
                <a:solidFill>
                  <a:srgbClr val="FF0000"/>
                </a:solidFill>
                <a:latin typeface="Times New Roman" pitchFamily="18" charset="0"/>
                <a:cs typeface="Times New Roman" pitchFamily="18" charset="0"/>
              </a:rPr>
              <a:t>   ¿</a:t>
            </a:r>
            <a:r>
              <a:rPr lang="es-ES" sz="2400" i="1" u="sng" dirty="0">
                <a:solidFill>
                  <a:srgbClr val="FF0000"/>
                </a:solidFill>
                <a:latin typeface="Times New Roman" pitchFamily="18" charset="0"/>
                <a:cs typeface="Times New Roman" pitchFamily="18" charset="0"/>
              </a:rPr>
              <a:t>Qué es la perforación de exploración y la de producción? </a:t>
            </a:r>
          </a:p>
          <a:p>
            <a:pPr algn="just">
              <a:buNone/>
            </a:pPr>
            <a:r>
              <a:rPr lang="es-ES" sz="2400" dirty="0">
                <a:latin typeface="Times New Roman" pitchFamily="18" charset="0"/>
                <a:cs typeface="Times New Roman" pitchFamily="18" charset="0"/>
              </a:rPr>
              <a:t>    a.- En el primer caso perforación de exploración la materia que se extrae sirve con el propósito de analizar y poder determinar tipos, calidades y cantidades de mineral para la eventual explotación del yacimiento, perforación con diamantina (sondajes) </a:t>
            </a:r>
          </a:p>
          <a:p>
            <a:pPr algn="just">
              <a:buNone/>
            </a:pPr>
            <a:r>
              <a:rPr lang="es-ES" sz="2400" dirty="0">
                <a:latin typeface="Times New Roman" pitchFamily="18" charset="0"/>
                <a:cs typeface="Times New Roman" pitchFamily="18" charset="0"/>
              </a:rPr>
              <a:t>    b.- La perforación de producción, en tanto, tiene por finalidad cargar el pozo con explosivos y generar la tronadura para poder quebrar la roca y así ir avanzando con la explotación de la mina</a:t>
            </a:r>
            <a:r>
              <a:rPr lang="es-ES" sz="2400" dirty="0" smtClean="0">
                <a:latin typeface="Times New Roman" pitchFamily="18" charset="0"/>
                <a:cs typeface="Times New Roman" pitchFamily="18" charset="0"/>
              </a:rPr>
              <a:t>.</a:t>
            </a:r>
            <a:r>
              <a:rPr lang="es-ES" sz="2400" b="1" dirty="0">
                <a:latin typeface="Times New Roman" pitchFamily="18" charset="0"/>
                <a:cs typeface="Times New Roman" pitchFamily="18" charset="0"/>
              </a:rPr>
              <a:t> </a:t>
            </a:r>
            <a:endParaRPr lang="es-ES" sz="2400" b="1" dirty="0" smtClean="0">
              <a:latin typeface="Times New Roman" pitchFamily="18" charset="0"/>
              <a:cs typeface="Times New Roman" pitchFamily="18" charset="0"/>
            </a:endParaRPr>
          </a:p>
          <a:p>
            <a:pPr algn="just">
              <a:buNone/>
            </a:pPr>
            <a:r>
              <a:rPr lang="es-ES" sz="2400" i="1" dirty="0">
                <a:solidFill>
                  <a:srgbClr val="FF0000"/>
                </a:solidFill>
                <a:latin typeface="Times New Roman" pitchFamily="18" charset="0"/>
                <a:cs typeface="Times New Roman" pitchFamily="18" charset="0"/>
              </a:rPr>
              <a:t> </a:t>
            </a:r>
            <a:r>
              <a:rPr lang="es-ES" sz="2400" i="1" dirty="0" smtClean="0">
                <a:solidFill>
                  <a:srgbClr val="FF0000"/>
                </a:solidFill>
                <a:latin typeface="Times New Roman" pitchFamily="18" charset="0"/>
                <a:cs typeface="Times New Roman" pitchFamily="18" charset="0"/>
              </a:rPr>
              <a:t>   ¿</a:t>
            </a:r>
            <a:r>
              <a:rPr lang="es-ES" sz="2400" i="1" u="sng" dirty="0">
                <a:solidFill>
                  <a:srgbClr val="FF0000"/>
                </a:solidFill>
                <a:latin typeface="Times New Roman" pitchFamily="18" charset="0"/>
                <a:cs typeface="Times New Roman" pitchFamily="18" charset="0"/>
              </a:rPr>
              <a:t>Qué es Perforación y Tronadura? </a:t>
            </a:r>
          </a:p>
          <a:p>
            <a:pPr algn="just">
              <a:buNone/>
            </a:pPr>
            <a:r>
              <a:rPr lang="es-ES" sz="2400" b="1" dirty="0">
                <a:latin typeface="Times New Roman" pitchFamily="18" charset="0"/>
                <a:cs typeface="Times New Roman" pitchFamily="18" charset="0"/>
              </a:rPr>
              <a:t>     </a:t>
            </a:r>
            <a:r>
              <a:rPr lang="es-ES" sz="2400" dirty="0">
                <a:latin typeface="Times New Roman" pitchFamily="18" charset="0"/>
                <a:cs typeface="Times New Roman" pitchFamily="18" charset="0"/>
              </a:rPr>
              <a:t>En minería y en todos aquellos trabajos en los que se debe extraer rocas, o reducir rocas de tamaños, la primera fase en  esta operación es la perforación de las rocas,  dicha perforación consiste en: barrenar, taladrar ,o, perforar, las rocas  y esto se hace de acuerdo a un sistema ya predeterminado de la ubicación de cada perforación, una vez realizada estas perforación son cargados con cierta cantidad de explosivos escogidos, calculados y tronados para producir el quebrantamiento o fracturamiento de la roca.</a:t>
            </a:r>
          </a:p>
          <a:p>
            <a:pPr algn="just">
              <a:buNone/>
            </a:pPr>
            <a:r>
              <a:rPr lang="es-ES" sz="2400" dirty="0">
                <a:latin typeface="Times New Roman" pitchFamily="18" charset="0"/>
                <a:cs typeface="Times New Roman" pitchFamily="18" charset="0"/>
              </a:rPr>
              <a:t> </a:t>
            </a:r>
          </a:p>
          <a:p>
            <a:pPr algn="just">
              <a:buNone/>
            </a:pPr>
            <a:endParaRPr lang="es-ES" sz="2400" dirty="0">
              <a:latin typeface="Times New Roman" pitchFamily="18" charset="0"/>
              <a:cs typeface="Times New Roman" pitchFamily="18" charset="0"/>
            </a:endParaRPr>
          </a:p>
          <a:p>
            <a:endParaRPr lang="es-CL" dirty="0"/>
          </a:p>
          <a:p>
            <a:endParaRPr lang="es-CL" dirty="0"/>
          </a:p>
        </p:txBody>
      </p:sp>
    </p:spTree>
    <p:extLst>
      <p:ext uri="{BB962C8B-B14F-4D97-AF65-F5344CB8AC3E}">
        <p14:creationId xmlns:p14="http://schemas.microsoft.com/office/powerpoint/2010/main" val="28562051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Autofit/>
          </a:bodyPr>
          <a:lstStyle/>
          <a:p>
            <a:pPr marL="0" indent="0" algn="just">
              <a:buNone/>
            </a:pPr>
            <a:r>
              <a:rPr lang="es-CL" sz="2400" i="1" u="sng" dirty="0" smtClean="0">
                <a:latin typeface="Times New Roman" pitchFamily="18" charset="0"/>
                <a:cs typeface="Times New Roman" pitchFamily="18" charset="0"/>
              </a:rPr>
              <a:t>PERFORACION.</a:t>
            </a:r>
            <a:r>
              <a:rPr lang="es-CL" sz="2400" dirty="0" smtClean="0">
                <a:latin typeface="Times New Roman" pitchFamily="18" charset="0"/>
                <a:cs typeface="Times New Roman" pitchFamily="18" charset="0"/>
              </a:rPr>
              <a:t> Se </a:t>
            </a:r>
            <a:r>
              <a:rPr lang="es-CL" sz="2400" dirty="0">
                <a:latin typeface="Times New Roman" pitchFamily="18" charset="0"/>
                <a:cs typeface="Times New Roman" pitchFamily="18" charset="0"/>
              </a:rPr>
              <a:t>basa en </a:t>
            </a:r>
            <a:r>
              <a:rPr lang="es-CL" sz="2400" b="1" i="1" u="sng" dirty="0">
                <a:latin typeface="Times New Roman" pitchFamily="18" charset="0"/>
                <a:cs typeface="Times New Roman" pitchFamily="18" charset="0"/>
              </a:rPr>
              <a:t>principios</a:t>
            </a:r>
            <a:r>
              <a:rPr lang="es-CL" sz="2400" dirty="0">
                <a:latin typeface="Times New Roman" pitchFamily="18" charset="0"/>
                <a:cs typeface="Times New Roman" pitchFamily="18" charset="0"/>
              </a:rPr>
              <a:t> mecánicos de percusión y rotación, cuyos efectos de golpe y fricción producen astillamiento y trituración de la roca en una área equivalente al diámetro de la broca y hasta una profundidad dada por la longitud del barreno utilizado. </a:t>
            </a:r>
          </a:p>
          <a:p>
            <a:pPr marL="0" indent="0" algn="just">
              <a:buNone/>
            </a:pPr>
            <a:r>
              <a:rPr lang="es-CL" sz="2400" dirty="0">
                <a:latin typeface="Times New Roman" pitchFamily="18" charset="0"/>
                <a:cs typeface="Times New Roman" pitchFamily="18" charset="0"/>
              </a:rPr>
              <a:t>La </a:t>
            </a:r>
            <a:r>
              <a:rPr lang="es-CL" sz="2400" i="1" u="sng" dirty="0">
                <a:latin typeface="Times New Roman" pitchFamily="18" charset="0"/>
                <a:cs typeface="Times New Roman" pitchFamily="18" charset="0"/>
              </a:rPr>
              <a:t>eficiencia</a:t>
            </a:r>
            <a:r>
              <a:rPr lang="es-CL" sz="2400" dirty="0">
                <a:latin typeface="Times New Roman" pitchFamily="18" charset="0"/>
                <a:cs typeface="Times New Roman" pitchFamily="18" charset="0"/>
              </a:rPr>
              <a:t> en perforación consiste en lograr la máxima penetración al menor costo.</a:t>
            </a:r>
          </a:p>
          <a:p>
            <a:pPr marL="0" indent="0" algn="just">
              <a:buNone/>
            </a:pPr>
            <a:r>
              <a:rPr lang="es-CL" sz="2400" dirty="0">
                <a:latin typeface="Times New Roman" pitchFamily="18" charset="0"/>
                <a:cs typeface="Times New Roman" pitchFamily="18" charset="0"/>
              </a:rPr>
              <a:t>En perforación tiene gran importancia la resistencia al corte o dureza de la roca , (que incluye en la facilidad y velocidad de penetración) y la abrasividad. Esta ultima influye en el desgaste de la broca y por ende en el diámetro final de los taladros cuando esta se </a:t>
            </a:r>
            <a:r>
              <a:rPr lang="es-CL" sz="2400" dirty="0" smtClean="0">
                <a:latin typeface="Times New Roman" pitchFamily="18" charset="0"/>
                <a:cs typeface="Times New Roman" pitchFamily="18" charset="0"/>
              </a:rPr>
              <a:t>adelgaza. La perforación puede ser mecanizada o manual, en perforación debemos contar también con la perforación de exploración o sondajes la cual se puede definir en dos grandes rubros:</a:t>
            </a:r>
          </a:p>
          <a:p>
            <a:pPr marL="457200" indent="-457200" algn="just">
              <a:buAutoNum type="alphaLcPeriod"/>
            </a:pPr>
            <a:r>
              <a:rPr lang="es-CL" sz="2400" dirty="0" smtClean="0">
                <a:latin typeface="Times New Roman" pitchFamily="18" charset="0"/>
                <a:cs typeface="Times New Roman" pitchFamily="18" charset="0"/>
              </a:rPr>
              <a:t>Diamantina, es en la que al producirse la perforación lo que se extrae es un testigo de roca.</a:t>
            </a:r>
          </a:p>
          <a:p>
            <a:pPr marL="457200" indent="-457200" algn="just">
              <a:buAutoNum type="alphaLcPeriod"/>
            </a:pPr>
            <a:r>
              <a:rPr lang="es-CL" sz="2400" dirty="0" smtClean="0">
                <a:latin typeface="Times New Roman" pitchFamily="18" charset="0"/>
                <a:cs typeface="Times New Roman" pitchFamily="18" charset="0"/>
              </a:rPr>
              <a:t>Circulación Reversa, donde todo se destruye absolutamente la roca y se saca un detrito.</a:t>
            </a:r>
          </a:p>
          <a:p>
            <a:pPr marL="0" indent="0" algn="just">
              <a:buNone/>
            </a:pPr>
            <a:endParaRPr lang="es-CL" sz="2400" dirty="0">
              <a:latin typeface="Times New Roman" pitchFamily="18" charset="0"/>
              <a:cs typeface="Times New Roman" pitchFamily="18" charset="0"/>
            </a:endParaRPr>
          </a:p>
          <a:p>
            <a:pPr marL="0" indent="0" algn="just">
              <a:buNone/>
            </a:pPr>
            <a:endParaRPr lang="es-CL" sz="2400" dirty="0" smtClean="0">
              <a:latin typeface="Times New Roman" pitchFamily="18" charset="0"/>
              <a:cs typeface="Times New Roman" pitchFamily="18" charset="0"/>
            </a:endParaRPr>
          </a:p>
          <a:p>
            <a:pPr marL="0" indent="0" algn="just">
              <a:buNone/>
            </a:pPr>
            <a:endParaRPr lang="es-CL" sz="2400" dirty="0">
              <a:latin typeface="Times New Roman" pitchFamily="18" charset="0"/>
              <a:cs typeface="Times New Roman" pitchFamily="18" charset="0"/>
            </a:endParaRPr>
          </a:p>
          <a:p>
            <a:pPr marL="0" indent="0" algn="just">
              <a:buNone/>
            </a:pPr>
            <a:r>
              <a:rPr lang="es-CL" sz="2400" dirty="0" smtClean="0">
                <a:latin typeface="Times New Roman" pitchFamily="18" charset="0"/>
                <a:cs typeface="Times New Roman" pitchFamily="18" charset="0"/>
              </a:rPr>
              <a:t> </a:t>
            </a:r>
          </a:p>
        </p:txBody>
      </p:sp>
    </p:spTree>
    <p:extLst>
      <p:ext uri="{BB962C8B-B14F-4D97-AF65-F5344CB8AC3E}">
        <p14:creationId xmlns:p14="http://schemas.microsoft.com/office/powerpoint/2010/main" val="39123891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dirty="0"/>
          </a:p>
        </p:txBody>
      </p:sp>
      <p:pic>
        <p:nvPicPr>
          <p:cNvPr id="1026" name="Picture 2" descr="C:\Users\Victor\Pictures\slide-1-728.jpg"/>
          <p:cNvPicPr>
            <a:picLocks noGrp="1" noChangeAspect="1" noChangeArrowheads="1"/>
          </p:cNvPicPr>
          <p:nvPr>
            <p:ph idx="1"/>
          </p:nvPr>
        </p:nvPicPr>
        <p:blipFill>
          <a:blip r:embed="rId2" cstate="print"/>
          <a:srcRect/>
          <a:stretch>
            <a:fillRect/>
          </a:stretch>
        </p:blipFill>
        <p:spPr bwMode="auto">
          <a:xfrm>
            <a:off x="-135368" y="-27384"/>
            <a:ext cx="9279367" cy="7292181"/>
          </a:xfrm>
          <a:prstGeom prst="rect">
            <a:avLst/>
          </a:prstGeom>
        </p:spPr>
        <p:style>
          <a:lnRef idx="2">
            <a:schemeClr val="dk1"/>
          </a:lnRef>
          <a:fillRef idx="1">
            <a:schemeClr val="lt1"/>
          </a:fillRef>
          <a:effectRef idx="0">
            <a:schemeClr val="dk1"/>
          </a:effectRef>
          <a:fontRef idx="minor">
            <a:schemeClr val="dk1"/>
          </a:fontRef>
        </p:style>
      </p:pic>
      <p:sp>
        <p:nvSpPr>
          <p:cNvPr id="3" name="2 CuadroTexto"/>
          <p:cNvSpPr txBox="1"/>
          <p:nvPr/>
        </p:nvSpPr>
        <p:spPr>
          <a:xfrm>
            <a:off x="5940152" y="116632"/>
            <a:ext cx="2736304" cy="369332"/>
          </a:xfrm>
          <a:prstGeom prst="rect">
            <a:avLst/>
          </a:prstGeom>
          <a:noFill/>
        </p:spPr>
        <p:txBody>
          <a:bodyPr wrap="square" rtlCol="0">
            <a:spAutoFit/>
          </a:bodyPr>
          <a:lstStyle/>
          <a:p>
            <a:r>
              <a:rPr lang="es-CL" b="1" dirty="0" smtClean="0"/>
              <a:t>01.04.15 III Vespertino</a:t>
            </a:r>
            <a:endParaRPr lang="es-CL"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dirty="0"/>
          </a:p>
        </p:txBody>
      </p:sp>
      <p:pic>
        <p:nvPicPr>
          <p:cNvPr id="258050" name="Picture 2" descr="C:\Users\Victor\Pictures\perforacion_equipos.jpg"/>
          <p:cNvPicPr>
            <a:picLocks noGrp="1" noChangeAspect="1" noChangeArrowheads="1"/>
          </p:cNvPicPr>
          <p:nvPr>
            <p:ph idx="1"/>
          </p:nvPr>
        </p:nvPicPr>
        <p:blipFill>
          <a:blip r:embed="rId2" cstate="print"/>
          <a:srcRect/>
          <a:stretch>
            <a:fillRect/>
          </a:stretch>
        </p:blipFill>
        <p:spPr bwMode="auto">
          <a:xfrm>
            <a:off x="-28232" y="0"/>
            <a:ext cx="9172232" cy="6858000"/>
          </a:xfrm>
          <a:prstGeom prst="rect">
            <a:avLst/>
          </a:prstGeom>
        </p:spPr>
        <p:style>
          <a:lnRef idx="2">
            <a:schemeClr val="dk1"/>
          </a:lnRef>
          <a:fillRef idx="1">
            <a:schemeClr val="lt1"/>
          </a:fillRef>
          <a:effectRef idx="0">
            <a:schemeClr val="dk1"/>
          </a:effectRef>
          <a:fontRef idx="minor">
            <a:schemeClr val="dk1"/>
          </a:fontRef>
        </p:style>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1268760"/>
          </a:xfrm>
        </p:spPr>
        <p:style>
          <a:lnRef idx="2">
            <a:schemeClr val="dk1"/>
          </a:lnRef>
          <a:fillRef idx="1">
            <a:schemeClr val="lt1"/>
          </a:fillRef>
          <a:effectRef idx="0">
            <a:schemeClr val="dk1"/>
          </a:effectRef>
          <a:fontRef idx="minor">
            <a:schemeClr val="dk1"/>
          </a:fontRef>
        </p:style>
        <p:txBody>
          <a:bodyPr>
            <a:normAutofit/>
          </a:bodyPr>
          <a:lstStyle/>
          <a:p>
            <a:r>
              <a:rPr lang="es-CL" sz="3200" dirty="0" smtClean="0">
                <a:solidFill>
                  <a:srgbClr val="FF0000"/>
                </a:solidFill>
                <a:latin typeface="Times New Roman" pitchFamily="18" charset="0"/>
                <a:cs typeface="Times New Roman" pitchFamily="18" charset="0"/>
              </a:rPr>
              <a:t>METODOS DE PERFORACION</a:t>
            </a:r>
            <a:br>
              <a:rPr lang="es-CL" sz="3200" dirty="0" smtClean="0">
                <a:solidFill>
                  <a:srgbClr val="FF0000"/>
                </a:solidFill>
                <a:latin typeface="Times New Roman" pitchFamily="18" charset="0"/>
                <a:cs typeface="Times New Roman" pitchFamily="18" charset="0"/>
              </a:rPr>
            </a:br>
            <a:r>
              <a:rPr lang="es-CL" sz="3200" dirty="0" smtClean="0">
                <a:solidFill>
                  <a:srgbClr val="FF0000"/>
                </a:solidFill>
                <a:latin typeface="Times New Roman" pitchFamily="18" charset="0"/>
                <a:cs typeface="Times New Roman" pitchFamily="18" charset="0"/>
              </a:rPr>
              <a:t>Rotopercutivos, Rotativos.</a:t>
            </a:r>
            <a:endParaRPr lang="es-CL" sz="3200"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0" y="1268760"/>
            <a:ext cx="9144000" cy="5589240"/>
          </a:xfrm>
        </p:spPr>
        <p:style>
          <a:lnRef idx="2">
            <a:schemeClr val="dk1"/>
          </a:lnRef>
          <a:fillRef idx="1">
            <a:schemeClr val="lt1"/>
          </a:fillRef>
          <a:effectRef idx="0">
            <a:schemeClr val="dk1"/>
          </a:effectRef>
          <a:fontRef idx="minor">
            <a:schemeClr val="dk1"/>
          </a:fontRef>
        </p:style>
        <p:txBody>
          <a:bodyPr>
            <a:noAutofit/>
          </a:bodyPr>
          <a:lstStyle/>
          <a:p>
            <a:pPr lvl="0" algn="just">
              <a:buNone/>
            </a:pPr>
            <a:r>
              <a:rPr lang="es-CL" sz="2400" dirty="0" smtClean="0">
                <a:latin typeface="Times New Roman" pitchFamily="18" charset="0"/>
                <a:cs typeface="Times New Roman" pitchFamily="18" charset="0"/>
              </a:rPr>
              <a:t>     </a:t>
            </a:r>
            <a:r>
              <a:rPr lang="es-CL" sz="2800" dirty="0" smtClean="0">
                <a:latin typeface="Times New Roman" pitchFamily="18" charset="0"/>
                <a:cs typeface="Times New Roman" pitchFamily="18" charset="0"/>
              </a:rPr>
              <a:t>Existen distintos métodos de perforación de rocas, diferenciados principalmente por el tipo de energía que utilizan ejemplos: mecánicos, hidráulicos, etc. En minería de cualquier tipo, subterránea o a rajo abierto y en obras civiles, la perforación se realiza, actualmente, utilizando energía mecánica lo que define distintos métodos de perforación y los  componentes que se deberán usar en la  perforación.</a:t>
            </a:r>
          </a:p>
          <a:p>
            <a:pPr lvl="0" algn="just">
              <a:buFont typeface="Courier New" pitchFamily="49" charset="0"/>
              <a:buChar char="o"/>
            </a:pPr>
            <a:r>
              <a:rPr lang="es-CL" sz="2800" dirty="0" smtClean="0">
                <a:latin typeface="Times New Roman" pitchFamily="18" charset="0"/>
                <a:cs typeface="Times New Roman" pitchFamily="18" charset="0"/>
              </a:rPr>
              <a:t>     Métodos Rotopercutivos.</a:t>
            </a:r>
          </a:p>
          <a:p>
            <a:pPr lvl="0" algn="just">
              <a:buFont typeface="Courier New" pitchFamily="49" charset="0"/>
              <a:buChar char="o"/>
            </a:pPr>
            <a:r>
              <a:rPr lang="es-CL" sz="2800" dirty="0" smtClean="0">
                <a:latin typeface="Times New Roman" pitchFamily="18" charset="0"/>
                <a:cs typeface="Times New Roman" pitchFamily="18" charset="0"/>
              </a:rPr>
              <a:t>     Métodos Rotativos.</a:t>
            </a:r>
            <a:r>
              <a:rPr lang="es-ES" sz="2800" dirty="0" smtClean="0">
                <a:latin typeface="Times New Roman" pitchFamily="18" charset="0"/>
                <a:cs typeface="Times New Roman" pitchFamily="18" charset="0"/>
              </a:rPr>
              <a:t> </a:t>
            </a:r>
          </a:p>
          <a:p>
            <a:pPr lvl="0" algn="just">
              <a:buNone/>
            </a:pPr>
            <a:endParaRPr lang="es-CL" sz="2400" dirty="0" smtClean="0">
              <a:latin typeface="Times New Roman" pitchFamily="18" charset="0"/>
              <a:cs typeface="Times New Roman" pitchFamily="18" charset="0"/>
            </a:endParaRPr>
          </a:p>
          <a:p>
            <a:pPr algn="just">
              <a:buNone/>
            </a:pPr>
            <a:endParaRPr lang="es-CL" sz="2400" dirty="0" smtClean="0">
              <a:latin typeface="Times New Roman" pitchFamily="18" charset="0"/>
              <a:cs typeface="Times New Roman" pitchFamily="18" charset="0"/>
            </a:endParaRPr>
          </a:p>
          <a:p>
            <a:pPr algn="just">
              <a:buNone/>
            </a:pPr>
            <a:r>
              <a:rPr lang="es-CL" sz="2400" dirty="0" smtClean="0">
                <a:latin typeface="Times New Roman" pitchFamily="18" charset="0"/>
                <a:cs typeface="Times New Roman" pitchFamily="18" charset="0"/>
              </a:rPr>
              <a:t/>
            </a:r>
            <a:br>
              <a:rPr lang="es-CL" sz="2400" dirty="0" smtClean="0">
                <a:latin typeface="Times New Roman" pitchFamily="18" charset="0"/>
                <a:cs typeface="Times New Roman" pitchFamily="18" charset="0"/>
              </a:rPr>
            </a:br>
            <a:r>
              <a:rPr lang="es-CL" sz="2400" dirty="0" smtClean="0">
                <a:latin typeface="Times New Roman" pitchFamily="18" charset="0"/>
                <a:cs typeface="Times New Roman" pitchFamily="18" charset="0"/>
              </a:rPr>
              <a:t/>
            </a:r>
            <a:br>
              <a:rPr lang="es-CL" sz="2400" dirty="0" smtClean="0">
                <a:latin typeface="Times New Roman" pitchFamily="18" charset="0"/>
                <a:cs typeface="Times New Roman" pitchFamily="18" charset="0"/>
              </a:rPr>
            </a:br>
            <a:r>
              <a:rPr lang="es-CL" sz="2400" dirty="0" smtClean="0">
                <a:latin typeface="Times New Roman" pitchFamily="18" charset="0"/>
                <a:cs typeface="Times New Roman" pitchFamily="18" charset="0"/>
              </a:rPr>
              <a:t/>
            </a:r>
            <a:br>
              <a:rPr lang="es-CL" sz="2400" dirty="0" smtClean="0">
                <a:latin typeface="Times New Roman" pitchFamily="18" charset="0"/>
                <a:cs typeface="Times New Roman" pitchFamily="18" charset="0"/>
              </a:rPr>
            </a:br>
            <a:r>
              <a:rPr lang="es-CL" sz="2400" dirty="0" smtClean="0">
                <a:latin typeface="Times New Roman" pitchFamily="18" charset="0"/>
                <a:cs typeface="Times New Roman" pitchFamily="18" charset="0"/>
              </a:rPr>
              <a:t>.</a:t>
            </a:r>
            <a:br>
              <a:rPr lang="es-CL" sz="2400" dirty="0" smtClean="0">
                <a:latin typeface="Times New Roman" pitchFamily="18" charset="0"/>
                <a:cs typeface="Times New Roman" pitchFamily="18" charset="0"/>
              </a:rPr>
            </a:br>
            <a:r>
              <a:rPr lang="es-CL" sz="2400" dirty="0" smtClean="0">
                <a:latin typeface="Times New Roman" pitchFamily="18" charset="0"/>
                <a:cs typeface="Times New Roman" pitchFamily="18" charset="0"/>
              </a:rPr>
              <a:t/>
            </a:r>
            <a:br>
              <a:rPr lang="es-CL" sz="2400" dirty="0" smtClean="0">
                <a:latin typeface="Times New Roman" pitchFamily="18" charset="0"/>
                <a:cs typeface="Times New Roman" pitchFamily="18" charset="0"/>
              </a:rPr>
            </a:br>
            <a:endParaRPr lang="es-CL" sz="2400" dirty="0">
              <a:latin typeface="Times New Roman" pitchFamily="18" charset="0"/>
              <a:cs typeface="Times New Roman" pitchFamily="18" charset="0"/>
            </a:endParaRPr>
          </a:p>
        </p:txBody>
      </p:sp>
    </p:spTree>
    <p:extLst>
      <p:ext uri="{BB962C8B-B14F-4D97-AF65-F5344CB8AC3E}">
        <p14:creationId xmlns:p14="http://schemas.microsoft.com/office/powerpoint/2010/main" val="14774826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764704"/>
          </a:xfrm>
        </p:spPr>
        <p:style>
          <a:lnRef idx="3">
            <a:schemeClr val="lt1"/>
          </a:lnRef>
          <a:fillRef idx="1">
            <a:schemeClr val="accent1"/>
          </a:fillRef>
          <a:effectRef idx="1">
            <a:schemeClr val="accent1"/>
          </a:effectRef>
          <a:fontRef idx="minor">
            <a:schemeClr val="lt1"/>
          </a:fontRef>
        </p:style>
        <p:txBody>
          <a:bodyPr>
            <a:noAutofit/>
          </a:bodyPr>
          <a:lstStyle/>
          <a:p>
            <a:r>
              <a:rPr lang="es-CL" sz="3600" dirty="0" smtClean="0">
                <a:solidFill>
                  <a:srgbClr val="FF0000"/>
                </a:solidFill>
                <a:latin typeface="Times New Roman" pitchFamily="18" charset="0"/>
                <a:cs typeface="Times New Roman" pitchFamily="18" charset="0"/>
              </a:rPr>
              <a:t/>
            </a:r>
            <a:br>
              <a:rPr lang="es-CL" sz="3600" dirty="0" smtClean="0">
                <a:solidFill>
                  <a:srgbClr val="FF0000"/>
                </a:solidFill>
                <a:latin typeface="Times New Roman" pitchFamily="18" charset="0"/>
                <a:cs typeface="Times New Roman" pitchFamily="18" charset="0"/>
              </a:rPr>
            </a:br>
            <a:r>
              <a:rPr lang="es-CL" sz="3600" dirty="0" smtClean="0">
                <a:solidFill>
                  <a:schemeClr val="bg1"/>
                </a:solidFill>
                <a:latin typeface="Times New Roman" pitchFamily="18" charset="0"/>
                <a:cs typeface="Times New Roman" pitchFamily="18" charset="0"/>
              </a:rPr>
              <a:t>UNIDAD </a:t>
            </a:r>
            <a:r>
              <a:rPr lang="es-CL" sz="3600" dirty="0">
                <a:solidFill>
                  <a:schemeClr val="bg1"/>
                </a:solidFill>
                <a:latin typeface="Times New Roman" pitchFamily="18" charset="0"/>
                <a:cs typeface="Times New Roman" pitchFamily="18" charset="0"/>
              </a:rPr>
              <a:t>I : DECRETO SUPREMO N° 132</a:t>
            </a:r>
            <a:br>
              <a:rPr lang="es-CL" sz="3600" dirty="0">
                <a:solidFill>
                  <a:schemeClr val="bg1"/>
                </a:solidFill>
                <a:latin typeface="Times New Roman" pitchFamily="18" charset="0"/>
                <a:cs typeface="Times New Roman" pitchFamily="18" charset="0"/>
              </a:rPr>
            </a:br>
            <a:endParaRPr lang="es-CL" sz="3600" dirty="0">
              <a:solidFill>
                <a:schemeClr val="bg1"/>
              </a:solidFill>
            </a:endParaRPr>
          </a:p>
        </p:txBody>
      </p:sp>
      <p:sp>
        <p:nvSpPr>
          <p:cNvPr id="3" name="2 Marcador de contenido"/>
          <p:cNvSpPr>
            <a:spLocks noGrp="1"/>
          </p:cNvSpPr>
          <p:nvPr>
            <p:ph idx="1"/>
          </p:nvPr>
        </p:nvSpPr>
        <p:spPr>
          <a:xfrm>
            <a:off x="0" y="764704"/>
            <a:ext cx="9144000" cy="6093296"/>
          </a:xfrm>
        </p:spPr>
        <p:style>
          <a:lnRef idx="2">
            <a:schemeClr val="dk1"/>
          </a:lnRef>
          <a:fillRef idx="1">
            <a:schemeClr val="lt1"/>
          </a:fillRef>
          <a:effectRef idx="0">
            <a:schemeClr val="dk1"/>
          </a:effectRef>
          <a:fontRef idx="minor">
            <a:schemeClr val="dk1"/>
          </a:fontRef>
        </p:style>
        <p:txBody>
          <a:bodyPr>
            <a:normAutofit fontScale="70000" lnSpcReduction="20000"/>
          </a:bodyPr>
          <a:lstStyle/>
          <a:p>
            <a:r>
              <a:rPr lang="es-CL" i="1" u="sng" dirty="0">
                <a:latin typeface="Times New Roman" pitchFamily="18" charset="0"/>
                <a:cs typeface="Times New Roman" pitchFamily="18" charset="0"/>
              </a:rPr>
              <a:t>Reglamentos en Seguridad Minera</a:t>
            </a:r>
            <a:r>
              <a:rPr lang="es-CL" dirty="0">
                <a:latin typeface="Times New Roman" pitchFamily="18" charset="0"/>
                <a:cs typeface="Times New Roman" pitchFamily="18" charset="0"/>
              </a:rPr>
              <a:t>:  Servicio Nacional de Geología y Minería. D.S N° 132/2002 Reglamento de Seguridad Minera.</a:t>
            </a:r>
            <a:r>
              <a:rPr lang="es-CL" dirty="0"/>
              <a:t> </a:t>
            </a:r>
          </a:p>
          <a:p>
            <a:r>
              <a:rPr lang="es-CL" dirty="0">
                <a:latin typeface="Times New Roman" pitchFamily="18" charset="0"/>
                <a:cs typeface="Times New Roman" pitchFamily="18" charset="0"/>
              </a:rPr>
              <a:t>Publicado en el Diario Oficial el 07 de febrero de 2004 </a:t>
            </a:r>
          </a:p>
          <a:p>
            <a:pPr>
              <a:buNone/>
            </a:pPr>
            <a:r>
              <a:rPr lang="es-CL" dirty="0">
                <a:latin typeface="Times New Roman" pitchFamily="18" charset="0"/>
                <a:cs typeface="Times New Roman" pitchFamily="18" charset="0"/>
              </a:rPr>
              <a:t>     Titulo III.  </a:t>
            </a:r>
          </a:p>
          <a:p>
            <a:pPr>
              <a:buNone/>
            </a:pPr>
            <a:r>
              <a:rPr lang="es-CL" b="1" i="1" dirty="0">
                <a:latin typeface="Times New Roman" pitchFamily="18" charset="0"/>
                <a:cs typeface="Times New Roman" pitchFamily="18" charset="0"/>
              </a:rPr>
              <a:t>     </a:t>
            </a:r>
            <a:r>
              <a:rPr lang="es-CL" b="1" i="1" u="sng" dirty="0">
                <a:latin typeface="Times New Roman" pitchFamily="18" charset="0"/>
                <a:cs typeface="Times New Roman" pitchFamily="18" charset="0"/>
              </a:rPr>
              <a:t>Explotación de Minas Subterráneas.</a:t>
            </a:r>
          </a:p>
          <a:p>
            <a:pPr>
              <a:buNone/>
            </a:pPr>
            <a:r>
              <a:rPr lang="es-CL" b="1" dirty="0">
                <a:latin typeface="Times New Roman" pitchFamily="18" charset="0"/>
                <a:cs typeface="Times New Roman" pitchFamily="18" charset="0"/>
              </a:rPr>
              <a:t>     </a:t>
            </a:r>
            <a:r>
              <a:rPr lang="es-CL" dirty="0">
                <a:latin typeface="Times New Roman" pitchFamily="18" charset="0"/>
                <a:cs typeface="Times New Roman" pitchFamily="18" charset="0"/>
              </a:rPr>
              <a:t>Capitulo Primero. Generalidades</a:t>
            </a:r>
          </a:p>
          <a:p>
            <a:pPr>
              <a:buNone/>
            </a:pPr>
            <a:r>
              <a:rPr lang="es-CL" dirty="0">
                <a:solidFill>
                  <a:srgbClr val="FF0000"/>
                </a:solidFill>
                <a:latin typeface="Times New Roman" pitchFamily="18" charset="0"/>
                <a:cs typeface="Times New Roman" pitchFamily="18" charset="0"/>
              </a:rPr>
              <a:t>     </a:t>
            </a:r>
            <a:r>
              <a:rPr lang="es-CL" b="1" i="1" dirty="0">
                <a:solidFill>
                  <a:srgbClr val="FF0000"/>
                </a:solidFill>
                <a:latin typeface="Times New Roman" pitchFamily="18" charset="0"/>
                <a:cs typeface="Times New Roman" pitchFamily="18" charset="0"/>
              </a:rPr>
              <a:t>Artículo 78. </a:t>
            </a:r>
            <a:r>
              <a:rPr lang="es-CL" b="1" i="1" dirty="0">
                <a:latin typeface="Times New Roman" pitchFamily="18" charset="0"/>
                <a:cs typeface="Times New Roman" pitchFamily="18" charset="0"/>
              </a:rPr>
              <a:t> </a:t>
            </a:r>
            <a:r>
              <a:rPr lang="es-CL" dirty="0">
                <a:latin typeface="Times New Roman" pitchFamily="18" charset="0"/>
                <a:cs typeface="Times New Roman" pitchFamily="18" charset="0"/>
              </a:rPr>
              <a:t>La empresa Minera deberá elaborar reglamentos específicos de a lo menos, las siguientes actividades:</a:t>
            </a:r>
          </a:p>
          <a:p>
            <a:pPr>
              <a:buFont typeface="Wingdings" pitchFamily="2" charset="2"/>
              <a:buChar char="Ø"/>
            </a:pPr>
            <a:r>
              <a:rPr lang="es-CL" dirty="0">
                <a:latin typeface="Times New Roman" pitchFamily="18" charset="0"/>
                <a:cs typeface="Times New Roman" pitchFamily="18" charset="0"/>
              </a:rPr>
              <a:t>Control de ingreso de personas a la faena</a:t>
            </a:r>
          </a:p>
          <a:p>
            <a:pPr>
              <a:buFont typeface="Wingdings" pitchFamily="2" charset="2"/>
              <a:buChar char="Ø"/>
            </a:pPr>
            <a:r>
              <a:rPr lang="es-CL" dirty="0">
                <a:latin typeface="Times New Roman" pitchFamily="18" charset="0"/>
                <a:cs typeface="Times New Roman" pitchFamily="18" charset="0"/>
              </a:rPr>
              <a:t>Transporte, uso y manejo de explosivos.</a:t>
            </a:r>
          </a:p>
          <a:p>
            <a:pPr>
              <a:buFont typeface="Wingdings" pitchFamily="2" charset="2"/>
              <a:buChar char="Ø"/>
            </a:pPr>
            <a:r>
              <a:rPr lang="es-CL" dirty="0">
                <a:latin typeface="Times New Roman" pitchFamily="18" charset="0"/>
                <a:cs typeface="Times New Roman" pitchFamily="18" charset="0"/>
              </a:rPr>
              <a:t>Transito y Operación de equipos en interior mina. </a:t>
            </a:r>
          </a:p>
          <a:p>
            <a:pPr>
              <a:buFont typeface="Wingdings" pitchFamily="2" charset="2"/>
              <a:buChar char="Ø"/>
            </a:pPr>
            <a:r>
              <a:rPr lang="es-CL" dirty="0">
                <a:latin typeface="Times New Roman" pitchFamily="18" charset="0"/>
                <a:cs typeface="Times New Roman" pitchFamily="18" charset="0"/>
              </a:rPr>
              <a:t>Fortificación.</a:t>
            </a:r>
          </a:p>
          <a:p>
            <a:pPr>
              <a:buFont typeface="Wingdings" pitchFamily="2" charset="2"/>
              <a:buChar char="Ø"/>
            </a:pPr>
            <a:r>
              <a:rPr lang="es-CL" dirty="0">
                <a:latin typeface="Times New Roman" pitchFamily="18" charset="0"/>
                <a:cs typeface="Times New Roman" pitchFamily="18" charset="0"/>
              </a:rPr>
              <a:t>Emergencias.</a:t>
            </a:r>
          </a:p>
          <a:p>
            <a:pPr>
              <a:buFont typeface="Wingdings" pitchFamily="2" charset="2"/>
              <a:buChar char="Ø"/>
            </a:pPr>
            <a:r>
              <a:rPr lang="es-CL" dirty="0">
                <a:latin typeface="Times New Roman" pitchFamily="18" charset="0"/>
                <a:cs typeface="Times New Roman" pitchFamily="18" charset="0"/>
              </a:rPr>
              <a:t>Transporte, Manipulación, Almacenamiento y Uso de Sustancias y Elementos Peligrosos.</a:t>
            </a:r>
          </a:p>
          <a:p>
            <a:pPr>
              <a:buFont typeface="Wingdings" pitchFamily="2" charset="2"/>
              <a:buChar char="Ø"/>
            </a:pPr>
            <a:r>
              <a:rPr lang="es-CL" dirty="0">
                <a:latin typeface="Times New Roman" pitchFamily="18" charset="0"/>
                <a:cs typeface="Times New Roman" pitchFamily="18" charset="0"/>
              </a:rPr>
              <a:t>Operación del método de explotación, reconocimientos y desarrollos.</a:t>
            </a:r>
          </a:p>
          <a:p>
            <a:pPr>
              <a:buFont typeface="Wingdings" pitchFamily="2" charset="2"/>
              <a:buChar char="Ø"/>
            </a:pPr>
            <a:r>
              <a:rPr lang="es-CL" dirty="0">
                <a:latin typeface="Times New Roman" pitchFamily="18" charset="0"/>
                <a:cs typeface="Times New Roman" pitchFamily="18" charset="0"/>
              </a:rPr>
              <a:t>Otros de acuerdo a las necesidades operacionales.</a:t>
            </a:r>
          </a:p>
          <a:p>
            <a:endParaRPr lang="es-CL" dirty="0"/>
          </a:p>
        </p:txBody>
      </p:sp>
    </p:spTree>
    <p:extLst>
      <p:ext uri="{BB962C8B-B14F-4D97-AF65-F5344CB8AC3E}">
        <p14:creationId xmlns:p14="http://schemas.microsoft.com/office/powerpoint/2010/main" val="3098061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fontScale="25000" lnSpcReduction="20000"/>
          </a:bodyPr>
          <a:lstStyle/>
          <a:p>
            <a:pPr marL="0" indent="0" algn="just">
              <a:buNone/>
            </a:pPr>
            <a:r>
              <a:rPr lang="es-CL" sz="9600" i="1" dirty="0" smtClean="0">
                <a:solidFill>
                  <a:srgbClr val="FF0000"/>
                </a:solidFill>
                <a:latin typeface="Times New Roman" pitchFamily="18" charset="0"/>
                <a:cs typeface="Times New Roman" pitchFamily="18" charset="0"/>
              </a:rPr>
              <a:t> </a:t>
            </a:r>
            <a:r>
              <a:rPr lang="es-CL" sz="11200" b="1" dirty="0" smtClean="0">
                <a:solidFill>
                  <a:srgbClr val="FF0000"/>
                </a:solidFill>
                <a:latin typeface="Times New Roman" pitchFamily="18" charset="0"/>
                <a:cs typeface="Times New Roman" pitchFamily="18" charset="0"/>
              </a:rPr>
              <a:t>1</a:t>
            </a:r>
            <a:r>
              <a:rPr lang="es-CL" sz="11200" b="1" i="1" dirty="0" smtClean="0">
                <a:solidFill>
                  <a:srgbClr val="FF0000"/>
                </a:solidFill>
                <a:latin typeface="Times New Roman" pitchFamily="18" charset="0"/>
                <a:cs typeface="Times New Roman" pitchFamily="18" charset="0"/>
              </a:rPr>
              <a:t>. </a:t>
            </a:r>
            <a:r>
              <a:rPr lang="es-CL" sz="11200" i="1" u="sng" dirty="0" smtClean="0">
                <a:solidFill>
                  <a:srgbClr val="FF0000"/>
                </a:solidFill>
                <a:latin typeface="Times New Roman" pitchFamily="18" charset="0"/>
                <a:cs typeface="Times New Roman" pitchFamily="18" charset="0"/>
              </a:rPr>
              <a:t>PERFORACION ROTOPERCUTIVA</a:t>
            </a:r>
          </a:p>
          <a:p>
            <a:pPr marL="0" indent="0" algn="just">
              <a:buNone/>
            </a:pPr>
            <a:r>
              <a:rPr lang="es-CL" sz="9800" dirty="0" smtClean="0">
                <a:latin typeface="Times New Roman" pitchFamily="18" charset="0"/>
                <a:cs typeface="Times New Roman" pitchFamily="18" charset="0"/>
              </a:rPr>
              <a:t>La perforación a rotopercusión es el sistema más clásico de perforación de barrenos y su aparición en el tiempo coincide con el desarrollo industrial del siglo XIX. Las primeras máquinas prototipos de Singer (1838) y Couch (1848) utilizaban vapor para su accionamiento, pero fue con la aplicación posterior del aire comprimido como fuente de energía, en la ejecución del túnel de Mont Cenis en 1861, cuando este sistema evolucionó y pasó a usarse de forma extensiva. Este hecho unido a la aparición de la dinamita constituyeron los acontecimientos decisivos en el vertiginoso desarrollo del arranque de rocas en minería y obra pública a finales del siglo pasado. La perforación puede ser manual o mecanizada.</a:t>
            </a:r>
          </a:p>
          <a:p>
            <a:pPr marL="0" indent="0" algn="just">
              <a:buNone/>
            </a:pPr>
            <a:r>
              <a:rPr lang="es-CL" sz="9800" dirty="0" smtClean="0">
                <a:latin typeface="Times New Roman" pitchFamily="18" charset="0"/>
                <a:cs typeface="Times New Roman" pitchFamily="18" charset="0"/>
              </a:rPr>
              <a:t>Son </a:t>
            </a:r>
            <a:r>
              <a:rPr lang="es-CL" sz="9800" dirty="0">
                <a:latin typeface="Times New Roman" pitchFamily="18" charset="0"/>
                <a:cs typeface="Times New Roman" pitchFamily="18" charset="0"/>
              </a:rPr>
              <a:t>muy utilizados en labores subterráneas y trabajos menores en minería a cielo abierto (</a:t>
            </a:r>
            <a:r>
              <a:rPr lang="es-CL" sz="9800" i="1" u="sng" dirty="0">
                <a:latin typeface="Times New Roman" pitchFamily="18" charset="0"/>
                <a:cs typeface="Times New Roman" pitchFamily="18" charset="0"/>
              </a:rPr>
              <a:t>precorte</a:t>
            </a:r>
            <a:r>
              <a:rPr lang="es-CL" sz="9800" dirty="0">
                <a:latin typeface="Times New Roman" pitchFamily="18" charset="0"/>
                <a:cs typeface="Times New Roman" pitchFamily="18" charset="0"/>
              </a:rPr>
              <a:t>), tanto si el martillo se sitúa en la cabeza como en el fondo de la </a:t>
            </a:r>
            <a:r>
              <a:rPr lang="es-CL" sz="9800" dirty="0" smtClean="0">
                <a:latin typeface="Times New Roman" pitchFamily="18" charset="0"/>
                <a:cs typeface="Times New Roman" pitchFamily="18" charset="0"/>
              </a:rPr>
              <a:t>perforación. </a:t>
            </a:r>
          </a:p>
          <a:p>
            <a:pPr marL="0" indent="0" algn="just">
              <a:buNone/>
            </a:pPr>
            <a:r>
              <a:rPr lang="es-CL" sz="9800" dirty="0" smtClean="0">
                <a:latin typeface="Times New Roman" pitchFamily="18" charset="0"/>
                <a:cs typeface="Times New Roman" pitchFamily="18" charset="0"/>
              </a:rPr>
              <a:t>En </a:t>
            </a:r>
            <a:r>
              <a:rPr lang="es-CL" sz="9800" dirty="0">
                <a:latin typeface="Times New Roman" pitchFamily="18" charset="0"/>
                <a:cs typeface="Times New Roman" pitchFamily="18" charset="0"/>
              </a:rPr>
              <a:t>este tipo de perforación se emplea la acción combinada de</a:t>
            </a:r>
            <a:r>
              <a:rPr lang="es-CL" sz="9800" dirty="0">
                <a:solidFill>
                  <a:srgbClr val="FF0000"/>
                </a:solidFill>
                <a:latin typeface="Times New Roman" pitchFamily="18" charset="0"/>
                <a:cs typeface="Times New Roman" pitchFamily="18" charset="0"/>
              </a:rPr>
              <a:t>: </a:t>
            </a:r>
            <a:r>
              <a:rPr lang="es-CL" sz="9800" i="1" u="sng" dirty="0">
                <a:solidFill>
                  <a:srgbClr val="FF0000"/>
                </a:solidFill>
                <a:latin typeface="Times New Roman" pitchFamily="18" charset="0"/>
                <a:cs typeface="Times New Roman" pitchFamily="18" charset="0"/>
              </a:rPr>
              <a:t>percusión, rotación, empuje y barrido</a:t>
            </a:r>
            <a:r>
              <a:rPr lang="es-CL" sz="9800" b="1" dirty="0">
                <a:latin typeface="Times New Roman" pitchFamily="18" charset="0"/>
                <a:cs typeface="Times New Roman" pitchFamily="18" charset="0"/>
              </a:rPr>
              <a:t>, </a:t>
            </a:r>
            <a:r>
              <a:rPr lang="es-CL" sz="9800" dirty="0">
                <a:latin typeface="Times New Roman" pitchFamily="18" charset="0"/>
                <a:cs typeface="Times New Roman" pitchFamily="18" charset="0"/>
              </a:rPr>
              <a:t>ya sea en equipos manuales para labores menores (pequeña minería y obras civiles de poca envergadura) o mecanizados principalmente en minería subterránea de gran escala y en obras civiles de gran envergadura, como la construcción de una caverna o túnel carretero. </a:t>
            </a:r>
          </a:p>
          <a:p>
            <a:endParaRPr lang="es-CL" sz="9600" dirty="0"/>
          </a:p>
          <a:p>
            <a:pPr marL="0" indent="0" algn="just">
              <a:buNone/>
            </a:pPr>
            <a:r>
              <a:rPr lang="es-CL" sz="9600" dirty="0" smtClean="0">
                <a:latin typeface="Times New Roman" pitchFamily="18" charset="0"/>
                <a:cs typeface="Times New Roman" pitchFamily="18" charset="0"/>
              </a:rPr>
              <a:t>.</a:t>
            </a:r>
            <a:endParaRPr lang="es-CL" sz="9600" dirty="0">
              <a:latin typeface="Times New Roman" pitchFamily="18" charset="0"/>
              <a:cs typeface="Times New Roman" pitchFamily="18" charset="0"/>
            </a:endParaRPr>
          </a:p>
          <a:p>
            <a:pPr>
              <a:buNone/>
            </a:pPr>
            <a:r>
              <a:rPr lang="es-CL" sz="2400" dirty="0">
                <a:latin typeface="Times New Roman" pitchFamily="18" charset="0"/>
                <a:cs typeface="Times New Roman" pitchFamily="18" charset="0"/>
              </a:rPr>
              <a:t>    </a:t>
            </a:r>
          </a:p>
          <a:p>
            <a:pPr marL="0" indent="0" algn="just">
              <a:buNone/>
            </a:pPr>
            <a:endParaRPr lang="es-CL" sz="2400" dirty="0" smtClean="0">
              <a:latin typeface="Times New Roman" pitchFamily="18" charset="0"/>
              <a:cs typeface="Times New Roman" pitchFamily="18" charset="0"/>
            </a:endParaRPr>
          </a:p>
          <a:p>
            <a:pPr marL="0" indent="0" algn="just">
              <a:buNone/>
            </a:pPr>
            <a:endParaRPr lang="es-CL"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1052736"/>
          </a:xfrm>
        </p:spPr>
        <p:style>
          <a:lnRef idx="2">
            <a:schemeClr val="dk1"/>
          </a:lnRef>
          <a:fillRef idx="1">
            <a:schemeClr val="lt1"/>
          </a:fillRef>
          <a:effectRef idx="0">
            <a:schemeClr val="dk1"/>
          </a:effectRef>
          <a:fontRef idx="minor">
            <a:schemeClr val="dk1"/>
          </a:fontRef>
        </p:style>
        <p:txBody>
          <a:bodyPr>
            <a:noAutofit/>
          </a:bodyPr>
          <a:lstStyle/>
          <a:p>
            <a:r>
              <a:rPr lang="es-CL" sz="2800" b="1" dirty="0" smtClean="0">
                <a:solidFill>
                  <a:srgbClr val="FF0000"/>
                </a:solidFill>
                <a:latin typeface="Times New Roman" pitchFamily="18" charset="0"/>
                <a:cs typeface="Times New Roman" pitchFamily="18" charset="0"/>
              </a:rPr>
              <a:t>FUNDAMENTOS DE LA PERFORACION ROTOPERCUTIVA</a:t>
            </a:r>
            <a:endParaRPr lang="es-CL" sz="2800" b="1" dirty="0">
              <a:solidFill>
                <a:srgbClr val="FF0000"/>
              </a:solidFill>
              <a:latin typeface="Times New Roman" pitchFamily="18" charset="0"/>
              <a:cs typeface="Times New Roman" pitchFamily="18" charset="0"/>
            </a:endParaRPr>
          </a:p>
        </p:txBody>
      </p:sp>
      <p:pic>
        <p:nvPicPr>
          <p:cNvPr id="4" name="Picture 2"/>
          <p:cNvPicPr>
            <a:picLocks noGrp="1" noChangeAspect="1" noChangeArrowheads="1"/>
          </p:cNvPicPr>
          <p:nvPr>
            <p:ph idx="1"/>
          </p:nvPr>
        </p:nvPicPr>
        <p:blipFill>
          <a:blip r:embed="rId2" cstate="print"/>
          <a:srcRect/>
          <a:stretch>
            <a:fillRect/>
          </a:stretch>
        </p:blipFill>
        <p:spPr bwMode="auto">
          <a:xfrm>
            <a:off x="0" y="1052736"/>
            <a:ext cx="9143999" cy="5805264"/>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3" name="2 CuadroTexto"/>
          <p:cNvSpPr txBox="1"/>
          <p:nvPr/>
        </p:nvSpPr>
        <p:spPr>
          <a:xfrm>
            <a:off x="2555776" y="5229200"/>
            <a:ext cx="1800200" cy="523220"/>
          </a:xfrm>
          <a:prstGeom prst="rect">
            <a:avLst/>
          </a:prstGeom>
          <a:noFill/>
        </p:spPr>
        <p:txBody>
          <a:bodyPr wrap="square" rtlCol="0">
            <a:spAutoFit/>
          </a:bodyPr>
          <a:lstStyle/>
          <a:p>
            <a:r>
              <a:rPr lang="es-CL" sz="2800" dirty="0" smtClean="0"/>
              <a:t>o Empuje</a:t>
            </a:r>
            <a:endParaRPr lang="es-CL" sz="2800" dirty="0"/>
          </a:p>
        </p:txBody>
      </p:sp>
    </p:spTree>
    <p:extLst>
      <p:ext uri="{BB962C8B-B14F-4D97-AF65-F5344CB8AC3E}">
        <p14:creationId xmlns:p14="http://schemas.microsoft.com/office/powerpoint/2010/main" val="32120491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lnSpcReduction="10000"/>
          </a:bodyPr>
          <a:lstStyle/>
          <a:p>
            <a:pPr>
              <a:buNone/>
            </a:pPr>
            <a:r>
              <a:rPr lang="es-CL" sz="2600" i="1" dirty="0" smtClean="0">
                <a:latin typeface="Times New Roman" pitchFamily="18" charset="0"/>
                <a:cs typeface="Times New Roman" pitchFamily="18" charset="0"/>
              </a:rPr>
              <a:t>FUNDAMENTOS </a:t>
            </a:r>
            <a:r>
              <a:rPr lang="es-CL" sz="2600" i="1" dirty="0">
                <a:latin typeface="Times New Roman" pitchFamily="18" charset="0"/>
                <a:cs typeface="Times New Roman" pitchFamily="18" charset="0"/>
              </a:rPr>
              <a:t>DE LA </a:t>
            </a:r>
            <a:r>
              <a:rPr lang="es-CL" sz="2600" i="1" dirty="0" smtClean="0">
                <a:latin typeface="Times New Roman" pitchFamily="18" charset="0"/>
                <a:cs typeface="Times New Roman" pitchFamily="18" charset="0"/>
              </a:rPr>
              <a:t>PERFORACION ROTOPERCUTIVA: TEORIA </a:t>
            </a:r>
            <a:r>
              <a:rPr lang="es-CL" sz="2600" i="1" dirty="0">
                <a:latin typeface="Times New Roman" pitchFamily="18" charset="0"/>
                <a:cs typeface="Times New Roman" pitchFamily="18" charset="0"/>
              </a:rPr>
              <a:t>DE  PERFORACION DE ROCAS</a:t>
            </a:r>
          </a:p>
          <a:p>
            <a:pPr marL="0" indent="0" algn="just">
              <a:buNone/>
            </a:pPr>
            <a:r>
              <a:rPr lang="es-CL" sz="2400" i="1" u="sng" dirty="0" smtClean="0">
                <a:solidFill>
                  <a:srgbClr val="FF0000"/>
                </a:solidFill>
                <a:latin typeface="Times New Roman" pitchFamily="18" charset="0"/>
                <a:cs typeface="Times New Roman" pitchFamily="18" charset="0"/>
              </a:rPr>
              <a:t>PERCUSIÓN</a:t>
            </a:r>
            <a:r>
              <a:rPr lang="es-CL" sz="2400" dirty="0" smtClean="0">
                <a:latin typeface="Times New Roman" pitchFamily="18" charset="0"/>
                <a:cs typeface="Times New Roman" pitchFamily="18" charset="0"/>
              </a:rPr>
              <a:t>:</a:t>
            </a:r>
            <a:r>
              <a:rPr lang="es-CL" sz="2400" b="1" dirty="0" smtClean="0">
                <a:latin typeface="Times New Roman" pitchFamily="18" charset="0"/>
                <a:cs typeface="Times New Roman" pitchFamily="18" charset="0"/>
              </a:rPr>
              <a:t> </a:t>
            </a:r>
            <a:r>
              <a:rPr lang="es-CL" sz="2400" dirty="0">
                <a:latin typeface="Times New Roman" pitchFamily="18" charset="0"/>
                <a:cs typeface="Times New Roman" pitchFamily="18" charset="0"/>
              </a:rPr>
              <a:t>La energía mecánica utilizada por este método de perforación es Energía Cinética, que se transmite desde el pistón hacia la broca en forma de onda de choque.</a:t>
            </a:r>
            <a:r>
              <a:rPr lang="es-CL" sz="2400" dirty="0"/>
              <a:t> </a:t>
            </a:r>
            <a:r>
              <a:rPr lang="es-CL" sz="2400" dirty="0">
                <a:latin typeface="Times New Roman" pitchFamily="18" charset="0"/>
                <a:cs typeface="Times New Roman" pitchFamily="18" charset="0"/>
              </a:rPr>
              <a:t>El desplazamiento de esta onda se realiza a alta velocidad y su forma depende fundamentalmente del diseño del pistón</a:t>
            </a:r>
          </a:p>
          <a:p>
            <a:pPr marL="0" indent="0" algn="just">
              <a:buNone/>
            </a:pPr>
            <a:r>
              <a:rPr lang="es-CL" sz="2400" dirty="0">
                <a:latin typeface="Times New Roman" pitchFamily="18" charset="0"/>
                <a:cs typeface="Times New Roman" pitchFamily="18" charset="0"/>
              </a:rPr>
              <a:t>Cuando la onda de choque alcanza la broca, una parte de la energía se transforma en trabajo haciendo penetrar la broca y el resto se refleja y retrocede a través del varillaje.</a:t>
            </a:r>
            <a:r>
              <a:rPr lang="es-CL" sz="2400" b="1" dirty="0"/>
              <a:t> </a:t>
            </a:r>
          </a:p>
          <a:p>
            <a:pPr marL="0" indent="0" algn="just">
              <a:buNone/>
            </a:pPr>
            <a:r>
              <a:rPr lang="es-CL" sz="2400" dirty="0" smtClean="0">
                <a:latin typeface="Times New Roman" pitchFamily="18" charset="0"/>
                <a:cs typeface="Times New Roman" pitchFamily="18" charset="0"/>
              </a:rPr>
              <a:t>Importante </a:t>
            </a:r>
            <a:r>
              <a:rPr lang="es-CL" sz="2400" dirty="0">
                <a:latin typeface="Times New Roman" pitchFamily="18" charset="0"/>
                <a:cs typeface="Times New Roman" pitchFamily="18" charset="0"/>
              </a:rPr>
              <a:t>(martillo en Cabeza</a:t>
            </a:r>
            <a:r>
              <a:rPr lang="es-CL" sz="2400" dirty="0" smtClean="0">
                <a:latin typeface="Times New Roman" pitchFamily="18" charset="0"/>
                <a:cs typeface="Times New Roman" pitchFamily="18" charset="0"/>
              </a:rPr>
              <a:t>):Pérdida </a:t>
            </a:r>
            <a:r>
              <a:rPr lang="es-CL" sz="2400" dirty="0">
                <a:latin typeface="Times New Roman" pitchFamily="18" charset="0"/>
                <a:cs typeface="Times New Roman" pitchFamily="18" charset="0"/>
              </a:rPr>
              <a:t>de Energía en unión de barras (8% a 10</a:t>
            </a:r>
            <a:r>
              <a:rPr lang="es-CL" sz="2400" dirty="0" smtClean="0">
                <a:latin typeface="Times New Roman" pitchFamily="18" charset="0"/>
                <a:cs typeface="Times New Roman" pitchFamily="18" charset="0"/>
              </a:rPr>
              <a:t>%)</a:t>
            </a:r>
            <a:r>
              <a:rPr lang="es-CL" sz="2400" b="1" dirty="0">
                <a:latin typeface="Times New Roman" pitchFamily="18" charset="0"/>
                <a:cs typeface="Times New Roman" pitchFamily="18" charset="0"/>
              </a:rPr>
              <a:t> </a:t>
            </a:r>
            <a:endParaRPr lang="es-CL" sz="2400" b="1" dirty="0" smtClean="0">
              <a:latin typeface="Times New Roman" pitchFamily="18" charset="0"/>
              <a:cs typeface="Times New Roman" pitchFamily="18" charset="0"/>
            </a:endParaRPr>
          </a:p>
          <a:p>
            <a:pPr marL="0" indent="0">
              <a:buNone/>
            </a:pPr>
            <a:r>
              <a:rPr lang="es-CL" sz="2400" i="1" u="sng" dirty="0" smtClean="0">
                <a:solidFill>
                  <a:srgbClr val="FF0000"/>
                </a:solidFill>
                <a:latin typeface="Times New Roman" pitchFamily="18" charset="0"/>
                <a:cs typeface="Times New Roman" pitchFamily="18" charset="0"/>
              </a:rPr>
              <a:t>ROTACIÓN</a:t>
            </a:r>
            <a:r>
              <a:rPr lang="es-CL" sz="2400" dirty="0">
                <a:latin typeface="Times New Roman" pitchFamily="18" charset="0"/>
                <a:cs typeface="Times New Roman" pitchFamily="18" charset="0"/>
              </a:rPr>
              <a:t>: La rotación hace girar la broca entre impactos sucesivos, tiene como misión hacer que ésta actúe sobre puntos distintos de la roca en el fondo de la perforación.</a:t>
            </a:r>
          </a:p>
          <a:p>
            <a:pPr marL="0" indent="0">
              <a:buNone/>
            </a:pPr>
            <a:r>
              <a:rPr lang="es-CL" sz="2400" dirty="0">
                <a:latin typeface="Times New Roman" pitchFamily="18" charset="0"/>
                <a:cs typeface="Times New Roman" pitchFamily="18" charset="0"/>
              </a:rPr>
              <a:t>En cada tipo de roca existe una velocidad óptima de rotación para la cual se producen los detritos de mayor tamaño al aprovechar la superficie libre del hueco que se crea en cada impacto.</a:t>
            </a:r>
          </a:p>
          <a:p>
            <a:pPr marL="0" indent="0" algn="just">
              <a:buNone/>
            </a:pPr>
            <a:r>
              <a:rPr lang="es-CL" sz="2400" dirty="0" smtClean="0">
                <a:latin typeface="Times New Roman" pitchFamily="18" charset="0"/>
                <a:cs typeface="Times New Roman" pitchFamily="18" charset="0"/>
              </a:rPr>
              <a:t>. </a:t>
            </a:r>
            <a:endParaRPr lang="es-CL" sz="2400" dirty="0">
              <a:latin typeface="Times New Roman" pitchFamily="18" charset="0"/>
              <a:cs typeface="Times New Roman" pitchFamily="18" charset="0"/>
            </a:endParaRPr>
          </a:p>
          <a:p>
            <a:endParaRPr lang="es-CL" sz="2400" dirty="0"/>
          </a:p>
        </p:txBody>
      </p:sp>
    </p:spTree>
    <p:extLst>
      <p:ext uri="{BB962C8B-B14F-4D97-AF65-F5344CB8AC3E}">
        <p14:creationId xmlns:p14="http://schemas.microsoft.com/office/powerpoint/2010/main" val="18510717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Autofit/>
          </a:bodyPr>
          <a:lstStyle/>
          <a:p>
            <a:pPr marL="0" indent="0" algn="just">
              <a:buNone/>
            </a:pPr>
            <a:r>
              <a:rPr lang="es-CL" sz="2400" i="1" u="sng" dirty="0">
                <a:solidFill>
                  <a:srgbClr val="FF0000"/>
                </a:solidFill>
                <a:latin typeface="Times New Roman" pitchFamily="18" charset="0"/>
                <a:cs typeface="Times New Roman" pitchFamily="18" charset="0"/>
              </a:rPr>
              <a:t>EMPUJE</a:t>
            </a:r>
            <a:r>
              <a:rPr lang="es-CL" sz="2400" dirty="0">
                <a:solidFill>
                  <a:srgbClr val="FF0000"/>
                </a:solidFill>
                <a:latin typeface="Times New Roman" pitchFamily="18" charset="0"/>
                <a:cs typeface="Times New Roman" pitchFamily="18" charset="0"/>
              </a:rPr>
              <a:t>: </a:t>
            </a:r>
            <a:r>
              <a:rPr lang="es-CL" sz="2400" dirty="0">
                <a:latin typeface="Times New Roman" pitchFamily="18" charset="0"/>
                <a:cs typeface="Times New Roman" pitchFamily="18" charset="0"/>
              </a:rPr>
              <a:t>Con el fin de asegurar una buena transmisión de la energía a la roca, la broca o bit debe estar en contacto permanente; esto se consigue con la fuerza de empuje suministrada por un motor o cilindro de avance, que debe adecuarse al tipo de roca y bit.</a:t>
            </a:r>
          </a:p>
          <a:p>
            <a:pPr algn="just"/>
            <a:r>
              <a:rPr lang="es-CL" sz="2400" dirty="0">
                <a:latin typeface="Times New Roman" pitchFamily="18" charset="0"/>
                <a:cs typeface="Times New Roman" pitchFamily="18" charset="0"/>
              </a:rPr>
              <a:t>IMPORTANTE</a:t>
            </a:r>
          </a:p>
          <a:p>
            <a:pPr algn="just"/>
            <a:r>
              <a:rPr lang="es-CL" sz="2400" dirty="0">
                <a:latin typeface="Times New Roman" pitchFamily="18" charset="0"/>
                <a:cs typeface="Times New Roman" pitchFamily="18" charset="0"/>
              </a:rPr>
              <a:t>Empuje Insuficiente baja la velocidad de penetración, produce mayor desgaste de varillas y manguitos, aumenta la pérdida de apriete del varillaje y el calentamiento del mismo. </a:t>
            </a:r>
          </a:p>
          <a:p>
            <a:pPr algn="just"/>
            <a:r>
              <a:rPr lang="es-CL" sz="2400" dirty="0">
                <a:latin typeface="Times New Roman" pitchFamily="18" charset="0"/>
                <a:cs typeface="Times New Roman" pitchFamily="18" charset="0"/>
              </a:rPr>
              <a:t>Empuje excesivo baja la velocidad de penetración, dificulta desenroscado de barras y aumenta desviación de tiros</a:t>
            </a:r>
          </a:p>
          <a:p>
            <a:pPr marL="0" indent="0" algn="just">
              <a:buNone/>
            </a:pPr>
            <a:r>
              <a:rPr lang="es-CL" sz="2400" i="1" u="sng" dirty="0" smtClean="0">
                <a:solidFill>
                  <a:srgbClr val="FF0000"/>
                </a:solidFill>
                <a:latin typeface="Times New Roman" pitchFamily="18" charset="0"/>
                <a:cs typeface="Times New Roman" pitchFamily="18" charset="0"/>
              </a:rPr>
              <a:t>BARRIDO</a:t>
            </a:r>
            <a:r>
              <a:rPr lang="es-CL" sz="2400" dirty="0" smtClean="0">
                <a:solidFill>
                  <a:srgbClr val="FF0000"/>
                </a:solidFill>
                <a:latin typeface="Times New Roman" pitchFamily="18" charset="0"/>
                <a:cs typeface="Times New Roman" pitchFamily="18" charset="0"/>
              </a:rPr>
              <a:t>: </a:t>
            </a:r>
            <a:r>
              <a:rPr lang="es-CL" sz="2400" dirty="0" smtClean="0">
                <a:latin typeface="Times New Roman" pitchFamily="18" charset="0"/>
                <a:cs typeface="Times New Roman" pitchFamily="18" charset="0"/>
              </a:rPr>
              <a:t>Para que la perforación resulte eficaz, es necesario que el fondo de la perforación se mantenga constantemente limpio evacuando el detrito justo después de su formación. Si esto no se realiza, se consumirá una gran cantidad de energía en la trituración de esas partículas traduciéndose en desgastes y pérdidas de rendimientos, además del riesgo de atascos.</a:t>
            </a:r>
            <a:r>
              <a:rPr lang="es-CL" sz="2400" dirty="0" smtClean="0"/>
              <a:t> </a:t>
            </a:r>
            <a:r>
              <a:rPr lang="es-CL" sz="2400" dirty="0" smtClean="0">
                <a:latin typeface="Times New Roman" pitchFamily="18" charset="0"/>
                <a:cs typeface="Times New Roman" pitchFamily="18" charset="0"/>
              </a:rPr>
              <a:t>El barrido de los barrenos se realiza con un fluido -aire, agua o espuma-que se inyecta a presión hacia el fondo a través de un orificio central del varillaje y de unas aberturas practicadas en las</a:t>
            </a:r>
          </a:p>
        </p:txBody>
      </p:sp>
    </p:spTree>
    <p:extLst>
      <p:ext uri="{BB962C8B-B14F-4D97-AF65-F5344CB8AC3E}">
        <p14:creationId xmlns:p14="http://schemas.microsoft.com/office/powerpoint/2010/main" val="24086473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7101408"/>
          </a:xfrm>
        </p:spPr>
        <p:style>
          <a:lnRef idx="2">
            <a:schemeClr val="dk1"/>
          </a:lnRef>
          <a:fillRef idx="1">
            <a:schemeClr val="lt1"/>
          </a:fillRef>
          <a:effectRef idx="0">
            <a:schemeClr val="dk1"/>
          </a:effectRef>
          <a:fontRef idx="minor">
            <a:schemeClr val="dk1"/>
          </a:fontRef>
        </p:style>
        <p:txBody>
          <a:bodyPr/>
          <a:lstStyle/>
          <a:p>
            <a:pPr algn="just">
              <a:buNone/>
            </a:pPr>
            <a:r>
              <a:rPr lang="es-CL" sz="2400" dirty="0" smtClean="0">
                <a:latin typeface="Times New Roman" pitchFamily="18" charset="0"/>
                <a:cs typeface="Times New Roman" pitchFamily="18" charset="0"/>
              </a:rPr>
              <a:t>     bocas </a:t>
            </a:r>
            <a:r>
              <a:rPr lang="es-CL" sz="2400" dirty="0">
                <a:latin typeface="Times New Roman" pitchFamily="18" charset="0"/>
                <a:cs typeface="Times New Roman" pitchFamily="18" charset="0"/>
              </a:rPr>
              <a:t>de perforación. Las partículas se evacúan por el hueco </a:t>
            </a:r>
            <a:r>
              <a:rPr lang="es-CL" sz="2400" dirty="0" smtClean="0">
                <a:latin typeface="Times New Roman" pitchFamily="18" charset="0"/>
                <a:cs typeface="Times New Roman" pitchFamily="18" charset="0"/>
              </a:rPr>
              <a:t>anular comprendido </a:t>
            </a:r>
            <a:r>
              <a:rPr lang="es-CL" sz="2400" dirty="0">
                <a:latin typeface="Times New Roman" pitchFamily="18" charset="0"/>
                <a:cs typeface="Times New Roman" pitchFamily="18" charset="0"/>
              </a:rPr>
              <a:t>entre el varillaje y la pared de los barrenos</a:t>
            </a:r>
            <a:r>
              <a:rPr lang="es-CL" dirty="0" smtClean="0">
                <a:latin typeface="Times New Roman" pitchFamily="18" charset="0"/>
                <a:cs typeface="Times New Roman" pitchFamily="18" charset="0"/>
              </a:rPr>
              <a:t>. </a:t>
            </a:r>
            <a:r>
              <a:rPr lang="es-CL" sz="2400" dirty="0" smtClean="0">
                <a:latin typeface="Times New Roman" pitchFamily="18" charset="0"/>
                <a:cs typeface="Times New Roman" pitchFamily="18" charset="0"/>
              </a:rPr>
              <a:t>En la minería subterránea el </a:t>
            </a:r>
            <a:r>
              <a:rPr lang="es-CL" sz="2400" i="1" u="sng" dirty="0">
                <a:latin typeface="Times New Roman" pitchFamily="18" charset="0"/>
                <a:cs typeface="Times New Roman" pitchFamily="18" charset="0"/>
              </a:rPr>
              <a:t>barrido con agua</a:t>
            </a:r>
            <a:r>
              <a:rPr lang="es-CL" sz="2400" dirty="0">
                <a:latin typeface="Times New Roman" pitchFamily="18" charset="0"/>
                <a:cs typeface="Times New Roman" pitchFamily="18" charset="0"/>
              </a:rPr>
              <a:t> es el sistema más utilizado en perforación subterránea que sirve además para suprimir el polvo</a:t>
            </a:r>
          </a:p>
          <a:p>
            <a:pPr algn="just">
              <a:buNone/>
            </a:pPr>
            <a:r>
              <a:rPr lang="es-CL" sz="2400" dirty="0">
                <a:latin typeface="Times New Roman" pitchFamily="18" charset="0"/>
                <a:cs typeface="Times New Roman" pitchFamily="18" charset="0"/>
              </a:rPr>
              <a:t>    Las partículas se evacuan por el espacio anular comprendido entre las barras y la pared de la perforación</a:t>
            </a:r>
          </a:p>
          <a:p>
            <a:pPr marL="0" indent="0">
              <a:buNone/>
            </a:pPr>
            <a:endParaRPr lang="es-CL" dirty="0" smtClean="0">
              <a:latin typeface="Times New Roman" pitchFamily="18" charset="0"/>
              <a:cs typeface="Times New Roman" pitchFamily="18" charset="0"/>
            </a:endParaRPr>
          </a:p>
          <a:p>
            <a:pPr marL="0" indent="0">
              <a:buNone/>
            </a:pPr>
            <a:endParaRPr lang="es-CL" dirty="0">
              <a:latin typeface="Times New Roman" pitchFamily="18" charset="0"/>
              <a:cs typeface="Times New Roman" pitchFamily="18" charset="0"/>
            </a:endParaRPr>
          </a:p>
        </p:txBody>
      </p:sp>
      <p:pic>
        <p:nvPicPr>
          <p:cNvPr id="4" name="Picture 2"/>
          <p:cNvPicPr>
            <a:picLocks noChangeAspect="1" noChangeArrowheads="1"/>
          </p:cNvPicPr>
          <p:nvPr/>
        </p:nvPicPr>
        <p:blipFill>
          <a:blip r:embed="rId2" cstate="print"/>
          <a:srcRect/>
          <a:stretch>
            <a:fillRect/>
          </a:stretch>
        </p:blipFill>
        <p:spPr bwMode="auto">
          <a:xfrm>
            <a:off x="-1" y="2420888"/>
            <a:ext cx="4571999" cy="4680520"/>
          </a:xfrm>
          <a:prstGeom prst="rect">
            <a:avLst/>
          </a:prstGeom>
          <a:ln w="25400" cap="flat" cmpd="sng" algn="ctr">
            <a:solidFill>
              <a:schemeClr val="dk1"/>
            </a:solidFill>
            <a:prstDash val="solid"/>
            <a:headEnd/>
            <a:tailEnd/>
          </a:ln>
        </p:spPr>
        <p:style>
          <a:lnRef idx="2">
            <a:schemeClr val="dk1"/>
          </a:lnRef>
          <a:fillRef idx="1">
            <a:schemeClr val="lt1"/>
          </a:fillRef>
          <a:effectRef idx="0">
            <a:schemeClr val="dk1"/>
          </a:effectRef>
          <a:fontRef idx="minor">
            <a:schemeClr val="dk1"/>
          </a:fontRef>
        </p:style>
      </p:pic>
      <p:pic>
        <p:nvPicPr>
          <p:cNvPr id="5" name="Picture 2"/>
          <p:cNvPicPr>
            <a:picLocks noChangeAspect="1" noChangeArrowheads="1"/>
          </p:cNvPicPr>
          <p:nvPr/>
        </p:nvPicPr>
        <p:blipFill>
          <a:blip r:embed="rId2" cstate="print"/>
          <a:srcRect/>
          <a:stretch>
            <a:fillRect/>
          </a:stretch>
        </p:blipFill>
        <p:spPr bwMode="auto">
          <a:xfrm rot="16200000">
            <a:off x="4517740" y="2475148"/>
            <a:ext cx="4680520" cy="4572000"/>
          </a:xfrm>
          <a:prstGeom prst="rect">
            <a:avLst/>
          </a:prstGeom>
          <a:ln w="25400" cap="flat" cmpd="sng" algn="ctr">
            <a:solidFill>
              <a:schemeClr val="dk1"/>
            </a:solidFill>
            <a:prstDash val="solid"/>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226196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marL="0" indent="0" algn="just">
              <a:buNone/>
            </a:pPr>
            <a:r>
              <a:rPr lang="es-CL" sz="2400" dirty="0">
                <a:latin typeface="Times New Roman" pitchFamily="18" charset="0"/>
                <a:cs typeface="Times New Roman" pitchFamily="18" charset="0"/>
              </a:rPr>
              <a:t>Este sistema de </a:t>
            </a:r>
            <a:r>
              <a:rPr lang="es-CL" sz="2400" dirty="0" smtClean="0">
                <a:latin typeface="Times New Roman" pitchFamily="18" charset="0"/>
                <a:cs typeface="Times New Roman" pitchFamily="18" charset="0"/>
              </a:rPr>
              <a:t>perforación rotopercutivo  </a:t>
            </a:r>
            <a:r>
              <a:rPr lang="es-CL" sz="2400" dirty="0">
                <a:latin typeface="Times New Roman" pitchFamily="18" charset="0"/>
                <a:cs typeface="Times New Roman" pitchFamily="18" charset="0"/>
              </a:rPr>
              <a:t>se puede calificar como el más clásico o convencional, y aunque su empleo por accionamiento neumático se vio limitado por los martillos en fondo y equipos rotativos, la aparición de los martillos hidráulicos en la década de los setenta ha hecho resurgir de nuevo este método complementándolo y ampliándolo en su campo de aplicación</a:t>
            </a:r>
            <a:r>
              <a:rPr lang="es-CL" sz="2400" dirty="0" smtClean="0">
                <a:latin typeface="Times New Roman" pitchFamily="18" charset="0"/>
                <a:cs typeface="Times New Roman" pitchFamily="18" charset="0"/>
              </a:rPr>
              <a:t>.</a:t>
            </a:r>
          </a:p>
          <a:p>
            <a:pPr marL="0" indent="0" algn="just">
              <a:buNone/>
            </a:pPr>
            <a:r>
              <a:rPr lang="es-CL" b="1" dirty="0" smtClean="0">
                <a:latin typeface="Times New Roman" pitchFamily="18" charset="0"/>
                <a:cs typeface="Times New Roman" pitchFamily="18" charset="0"/>
              </a:rPr>
              <a:t>TIPOS DE MARTILLOS</a:t>
            </a:r>
            <a:r>
              <a:rPr lang="es-CL" sz="2400" dirty="0" smtClean="0">
                <a:latin typeface="Times New Roman" pitchFamily="18" charset="0"/>
                <a:cs typeface="Times New Roman" pitchFamily="18" charset="0"/>
              </a:rPr>
              <a:t>. (En Cabeza y en Fondo)</a:t>
            </a:r>
          </a:p>
          <a:p>
            <a:pPr marL="0" indent="0" algn="just">
              <a:buNone/>
            </a:pPr>
            <a:r>
              <a:rPr lang="es-CL" sz="2400" dirty="0" smtClean="0">
                <a:latin typeface="Times New Roman" pitchFamily="18" charset="0"/>
                <a:cs typeface="Times New Roman" pitchFamily="18" charset="0"/>
              </a:rPr>
              <a:t> 1. </a:t>
            </a:r>
            <a:r>
              <a:rPr lang="es-CL" sz="2400" dirty="0" smtClean="0">
                <a:solidFill>
                  <a:srgbClr val="FF0000"/>
                </a:solidFill>
                <a:latin typeface="Times New Roman" pitchFamily="18" charset="0"/>
                <a:cs typeface="Times New Roman" pitchFamily="18" charset="0"/>
              </a:rPr>
              <a:t>PERFORADORAS CON MARTILLO EN CABEZA: </a:t>
            </a:r>
            <a:r>
              <a:rPr lang="es-CL" sz="2400" dirty="0">
                <a:latin typeface="Times New Roman" pitchFamily="18" charset="0"/>
                <a:cs typeface="Times New Roman" pitchFamily="18" charset="0"/>
              </a:rPr>
              <a:t>“En estas perforadoras dos de las acciones básicas, </a:t>
            </a:r>
            <a:r>
              <a:rPr lang="es-CL" sz="2400" i="1" u="sng" dirty="0" smtClean="0">
                <a:latin typeface="Times New Roman" pitchFamily="18" charset="0"/>
                <a:cs typeface="Times New Roman" pitchFamily="18" charset="0"/>
              </a:rPr>
              <a:t>ROTACION y PERCUSION</a:t>
            </a:r>
            <a:r>
              <a:rPr lang="es-CL" sz="2400" dirty="0" smtClean="0">
                <a:latin typeface="Times New Roman" pitchFamily="18" charset="0"/>
                <a:cs typeface="Times New Roman" pitchFamily="18" charset="0"/>
              </a:rPr>
              <a:t>, </a:t>
            </a:r>
            <a:r>
              <a:rPr lang="es-CL" sz="2400" dirty="0">
                <a:latin typeface="Times New Roman" pitchFamily="18" charset="0"/>
                <a:cs typeface="Times New Roman" pitchFamily="18" charset="0"/>
              </a:rPr>
              <a:t>se producen </a:t>
            </a:r>
            <a:r>
              <a:rPr lang="es-CL" sz="2400" i="1" u="sng" dirty="0">
                <a:latin typeface="Times New Roman" pitchFamily="18" charset="0"/>
                <a:cs typeface="Times New Roman" pitchFamily="18" charset="0"/>
              </a:rPr>
              <a:t>fuera del barreno</a:t>
            </a:r>
            <a:r>
              <a:rPr lang="es-CL" sz="2400" dirty="0">
                <a:latin typeface="Times New Roman" pitchFamily="18" charset="0"/>
                <a:cs typeface="Times New Roman" pitchFamily="18" charset="0"/>
              </a:rPr>
              <a:t>, transmitiéndose estas acciones a través del varillaje hasta la broca o bit. Estas perforadoras pueden ser de accionamiento neumático o hidráulico</a:t>
            </a:r>
            <a:r>
              <a:rPr lang="es-CL" sz="2400" dirty="0" smtClean="0">
                <a:latin typeface="Times New Roman" pitchFamily="18" charset="0"/>
                <a:cs typeface="Times New Roman" pitchFamily="18" charset="0"/>
              </a:rPr>
              <a:t>”</a:t>
            </a:r>
            <a:r>
              <a:rPr lang="es-CL" sz="2400" i="1" dirty="0" smtClean="0">
                <a:latin typeface="Times New Roman" pitchFamily="18" charset="0"/>
                <a:cs typeface="Times New Roman" pitchFamily="18" charset="0"/>
              </a:rPr>
              <a:t>.</a:t>
            </a:r>
            <a:r>
              <a:rPr lang="es-CL" sz="2400" dirty="0">
                <a:latin typeface="Times New Roman" pitchFamily="18" charset="0"/>
                <a:cs typeface="Times New Roman" pitchFamily="18" charset="0"/>
              </a:rPr>
              <a:t> Los equipos de minería subterránea que usan este tipo de martillo son los equipos </a:t>
            </a:r>
            <a:r>
              <a:rPr lang="es-CL" sz="2400" dirty="0" smtClean="0">
                <a:latin typeface="Times New Roman" pitchFamily="18" charset="0"/>
                <a:cs typeface="Times New Roman" pitchFamily="18" charset="0"/>
              </a:rPr>
              <a:t>manuales </a:t>
            </a:r>
            <a:r>
              <a:rPr lang="es-CL" sz="2400" dirty="0">
                <a:latin typeface="Times New Roman" pitchFamily="18" charset="0"/>
                <a:cs typeface="Times New Roman" pitchFamily="18" charset="0"/>
              </a:rPr>
              <a:t>que trabajan con aire comprimido, los </a:t>
            </a:r>
            <a:r>
              <a:rPr lang="es-CL" sz="2400" dirty="0" smtClean="0">
                <a:latin typeface="Times New Roman" pitchFamily="18" charset="0"/>
                <a:cs typeface="Times New Roman" pitchFamily="18" charset="0"/>
              </a:rPr>
              <a:t>Jumbos Mecanizados (Electrohidráulicos) </a:t>
            </a:r>
            <a:r>
              <a:rPr lang="es-CL" sz="2400" dirty="0">
                <a:latin typeface="Times New Roman" pitchFamily="18" charset="0"/>
                <a:cs typeface="Times New Roman" pitchFamily="18" charset="0"/>
              </a:rPr>
              <a:t>de perforación horizontal para avances de desarrollos y los Jumbos para perforación vertical, tiros largos y también para tiros de fortificación. </a:t>
            </a:r>
          </a:p>
          <a:p>
            <a:endParaRPr lang="es-CL" dirty="0"/>
          </a:p>
        </p:txBody>
      </p:sp>
    </p:spTree>
    <p:extLst>
      <p:ext uri="{BB962C8B-B14F-4D97-AF65-F5344CB8AC3E}">
        <p14:creationId xmlns:p14="http://schemas.microsoft.com/office/powerpoint/2010/main" val="26403599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print"/>
          <a:srcRect/>
          <a:stretch>
            <a:fillRect/>
          </a:stretch>
        </p:blipFill>
        <p:spPr>
          <a:xfrm>
            <a:off x="0" y="0"/>
            <a:ext cx="9144000" cy="6858000"/>
          </a:xfrm>
          <a:prstGeom prst="rect">
            <a:avLst/>
          </a:prstGeom>
        </p:spPr>
        <p:style>
          <a:lnRef idx="2">
            <a:schemeClr val="dk1"/>
          </a:lnRef>
          <a:fillRef idx="1">
            <a:schemeClr val="lt1"/>
          </a:fillRef>
          <a:effectRef idx="0">
            <a:schemeClr val="dk1"/>
          </a:effectRef>
          <a:fontRef idx="minor">
            <a:schemeClr val="dk1"/>
          </a:fontRef>
        </p:style>
      </p:pic>
      <p:sp>
        <p:nvSpPr>
          <p:cNvPr id="3" name="2 CuadroTexto"/>
          <p:cNvSpPr txBox="1"/>
          <p:nvPr/>
        </p:nvSpPr>
        <p:spPr>
          <a:xfrm>
            <a:off x="3131840" y="1124744"/>
            <a:ext cx="3168352" cy="461665"/>
          </a:xfrm>
          <a:prstGeom prst="rect">
            <a:avLst/>
          </a:prstGeom>
          <a:noFill/>
        </p:spPr>
        <p:txBody>
          <a:bodyPr wrap="square" rtlCol="0">
            <a:spAutoFit/>
          </a:bodyPr>
          <a:lstStyle/>
          <a:p>
            <a:pPr algn="ctr"/>
            <a:r>
              <a:rPr lang="es-CL" sz="2400" b="1" dirty="0" smtClean="0"/>
              <a:t>Martillo en Cabeza</a:t>
            </a:r>
            <a:endParaRPr lang="es-CL" sz="2400" b="1" dirty="0"/>
          </a:p>
        </p:txBody>
      </p:sp>
    </p:spTree>
    <p:extLst>
      <p:ext uri="{BB962C8B-B14F-4D97-AF65-F5344CB8AC3E}">
        <p14:creationId xmlns:p14="http://schemas.microsoft.com/office/powerpoint/2010/main" val="42090947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fontScale="40000" lnSpcReduction="20000"/>
          </a:bodyPr>
          <a:lstStyle/>
          <a:p>
            <a:pPr marL="0" indent="0" algn="just">
              <a:buNone/>
            </a:pPr>
            <a:endParaRPr lang="es-CL" sz="3400" dirty="0" smtClean="0">
              <a:solidFill>
                <a:schemeClr val="tx1"/>
              </a:solidFill>
              <a:latin typeface="Times New Roman" pitchFamily="18" charset="0"/>
              <a:cs typeface="Times New Roman" pitchFamily="18" charset="0"/>
            </a:endParaRPr>
          </a:p>
          <a:p>
            <a:pPr marL="0" indent="0" algn="just">
              <a:buNone/>
            </a:pPr>
            <a:r>
              <a:rPr lang="es-CL" sz="6000" dirty="0" smtClean="0">
                <a:solidFill>
                  <a:schemeClr val="tx1"/>
                </a:solidFill>
                <a:latin typeface="Times New Roman" pitchFamily="18" charset="0"/>
                <a:cs typeface="Times New Roman" pitchFamily="18" charset="0"/>
              </a:rPr>
              <a:t>2. </a:t>
            </a:r>
            <a:r>
              <a:rPr lang="es-CL" sz="6000" dirty="0" smtClean="0">
                <a:solidFill>
                  <a:srgbClr val="FF0000"/>
                </a:solidFill>
                <a:latin typeface="Times New Roman" pitchFamily="18" charset="0"/>
                <a:cs typeface="Times New Roman" pitchFamily="18" charset="0"/>
              </a:rPr>
              <a:t>PERFORADORAS CON MARTILLO EN FONDO (D.T.H).</a:t>
            </a:r>
            <a:r>
              <a:rPr lang="es-CL" sz="6000" dirty="0">
                <a:latin typeface="Times New Roman" pitchFamily="18" charset="0"/>
                <a:cs typeface="Times New Roman" pitchFamily="18" charset="0"/>
              </a:rPr>
              <a:t> “La </a:t>
            </a:r>
            <a:r>
              <a:rPr lang="es-CL" sz="6000" i="1" u="sng" dirty="0">
                <a:latin typeface="Times New Roman" pitchFamily="18" charset="0"/>
                <a:cs typeface="Times New Roman" pitchFamily="18" charset="0"/>
              </a:rPr>
              <a:t>percusión</a:t>
            </a:r>
            <a:r>
              <a:rPr lang="es-CL" sz="6000" dirty="0">
                <a:latin typeface="Times New Roman" pitchFamily="18" charset="0"/>
                <a:cs typeface="Times New Roman" pitchFamily="18" charset="0"/>
              </a:rPr>
              <a:t> se realiza directamente sobre la broca de perforación, mientras que la </a:t>
            </a:r>
            <a:r>
              <a:rPr lang="es-CL" sz="6000" i="1" u="sng" dirty="0">
                <a:latin typeface="Times New Roman" pitchFamily="18" charset="0"/>
                <a:cs typeface="Times New Roman" pitchFamily="18" charset="0"/>
              </a:rPr>
              <a:t>rotación</a:t>
            </a:r>
            <a:r>
              <a:rPr lang="es-CL" sz="6000" dirty="0">
                <a:latin typeface="Times New Roman" pitchFamily="18" charset="0"/>
                <a:cs typeface="Times New Roman" pitchFamily="18" charset="0"/>
              </a:rPr>
              <a:t> se efectúa en el exterior del barreno. El accionamiento del pistón se lleva cabo neumáticamente, mientras que la rotación puede ser neumática o hidráulica”.</a:t>
            </a:r>
          </a:p>
          <a:p>
            <a:pPr marL="0" indent="0" algn="just">
              <a:buNone/>
            </a:pPr>
            <a:r>
              <a:rPr lang="es-CL" sz="6000" i="1" u="sng" dirty="0" smtClean="0">
                <a:latin typeface="Times New Roman" pitchFamily="18" charset="0"/>
                <a:cs typeface="Times New Roman" pitchFamily="18" charset="0"/>
              </a:rPr>
              <a:t>El </a:t>
            </a:r>
            <a:r>
              <a:rPr lang="es-CL" sz="6000" i="1" u="sng" dirty="0">
                <a:latin typeface="Times New Roman" pitchFamily="18" charset="0"/>
                <a:cs typeface="Times New Roman" pitchFamily="18" charset="0"/>
              </a:rPr>
              <a:t>funcionamiento de un martillo en fondo se basa en que el pistón golpea directamente a la broca de perforación. El fluido de accionamiento es aire comprimido que se suministra a través de un tubo que constituye el soporte y hace girar al martillo</a:t>
            </a:r>
            <a:r>
              <a:rPr lang="es-CL" sz="6000" i="1" u="sng" dirty="0" smtClean="0">
                <a:latin typeface="Times New Roman" pitchFamily="18" charset="0"/>
                <a:cs typeface="Times New Roman" pitchFamily="18" charset="0"/>
              </a:rPr>
              <a:t>.</a:t>
            </a:r>
          </a:p>
          <a:p>
            <a:pPr marL="0" indent="0" algn="just">
              <a:buNone/>
            </a:pPr>
            <a:r>
              <a:rPr lang="es-CL" sz="6000" i="1" u="sng" dirty="0" smtClean="0">
                <a:latin typeface="Times New Roman" pitchFamily="18" charset="0"/>
                <a:cs typeface="Times New Roman" pitchFamily="18" charset="0"/>
              </a:rPr>
              <a:t> </a:t>
            </a:r>
            <a:r>
              <a:rPr lang="es-CL" sz="6000" i="1" u="sng" dirty="0">
                <a:latin typeface="Times New Roman" pitchFamily="18" charset="0"/>
                <a:cs typeface="Times New Roman" pitchFamily="18" charset="0"/>
              </a:rPr>
              <a:t>La rotación es efectuada por un simple motor neumático o hidráulico montado en el carro situado en superficie, lo mismo que el sistema de avance</a:t>
            </a:r>
            <a:r>
              <a:rPr lang="es-CL" sz="6000" i="1" u="sng" dirty="0" smtClean="0">
                <a:latin typeface="Times New Roman" pitchFamily="18" charset="0"/>
                <a:cs typeface="Times New Roman" pitchFamily="18" charset="0"/>
              </a:rPr>
              <a:t>.</a:t>
            </a:r>
          </a:p>
          <a:p>
            <a:pPr marL="0" indent="0" algn="just">
              <a:buNone/>
            </a:pPr>
            <a:r>
              <a:rPr lang="es-CL" sz="6000" dirty="0" smtClean="0">
                <a:latin typeface="Times New Roman" pitchFamily="18" charset="0"/>
                <a:cs typeface="Times New Roman" pitchFamily="18" charset="0"/>
              </a:rPr>
              <a:t> </a:t>
            </a:r>
            <a:r>
              <a:rPr lang="es-CL" sz="6000" dirty="0">
                <a:latin typeface="Times New Roman" pitchFamily="18" charset="0"/>
                <a:cs typeface="Times New Roman" pitchFamily="18" charset="0"/>
              </a:rPr>
              <a:t>Estos martillos se desarrollaron en 1951 por Stenuick y desde entonces se han venido utilizando con una amplia profusión en explotaciones a cielo abierto de rocas de resistencia media, en la gama de diámetros de 105 a 200 </a:t>
            </a:r>
            <a:r>
              <a:rPr lang="es-CL" sz="6000" dirty="0" smtClean="0">
                <a:latin typeface="Times New Roman" pitchFamily="18" charset="0"/>
                <a:cs typeface="Times New Roman" pitchFamily="18" charset="0"/>
              </a:rPr>
              <a:t>mm</a:t>
            </a:r>
          </a:p>
          <a:p>
            <a:pPr marL="0" indent="0" algn="just">
              <a:buNone/>
            </a:pPr>
            <a:r>
              <a:rPr lang="es-CL" sz="6000" dirty="0" smtClean="0">
                <a:latin typeface="Times New Roman" pitchFamily="18" charset="0"/>
                <a:cs typeface="Times New Roman" pitchFamily="18" charset="0"/>
              </a:rPr>
              <a:t> La </a:t>
            </a:r>
            <a:r>
              <a:rPr lang="es-CL" sz="6000" dirty="0">
                <a:latin typeface="Times New Roman" pitchFamily="18" charset="0"/>
                <a:cs typeface="Times New Roman" pitchFamily="18" charset="0"/>
              </a:rPr>
              <a:t>extensión de este sistema a trabajos subterráneos es relativamente reciente, ya que fue a partir de 1975 con los nuevos métodos de Barrenos Largos y de Cráteres Invertidos cuando se hizo popular en ese sector.</a:t>
            </a:r>
          </a:p>
          <a:p>
            <a:pPr marL="0" indent="0" algn="just">
              <a:buNone/>
            </a:pPr>
            <a:endParaRPr lang="es-CL" sz="6000" dirty="0">
              <a:latin typeface="Times New Roman" pitchFamily="18" charset="0"/>
              <a:cs typeface="Times New Roman" pitchFamily="18" charset="0"/>
            </a:endParaRPr>
          </a:p>
          <a:p>
            <a:pPr algn="just"/>
            <a:endParaRPr lang="es-CL" sz="2600" dirty="0">
              <a:latin typeface="Times New Roman" pitchFamily="18" charset="0"/>
              <a:cs typeface="Times New Roman" pitchFamily="18" charset="0"/>
            </a:endParaRPr>
          </a:p>
          <a:p>
            <a:pPr marL="0" indent="0">
              <a:buNone/>
            </a:pPr>
            <a:r>
              <a:rPr lang="es-CL" sz="2600" dirty="0" smtClean="0">
                <a:solidFill>
                  <a:srgbClr val="FF0000"/>
                </a:solidFill>
                <a:latin typeface="Times New Roman" pitchFamily="18" charset="0"/>
                <a:cs typeface="Times New Roman" pitchFamily="18" charset="0"/>
              </a:rPr>
              <a:t> </a:t>
            </a:r>
          </a:p>
          <a:p>
            <a:pPr marL="0" indent="0">
              <a:buNone/>
            </a:pPr>
            <a:endParaRPr lang="es-CL" sz="2400" dirty="0">
              <a:solidFill>
                <a:srgbClr val="FF0000"/>
              </a:solidFill>
              <a:latin typeface="Times New Roman" pitchFamily="18" charset="0"/>
              <a:cs typeface="Times New Roman" pitchFamily="18" charset="0"/>
            </a:endParaRPr>
          </a:p>
          <a:p>
            <a:pPr marL="0" indent="0">
              <a:buNone/>
            </a:pPr>
            <a:endParaRPr lang="es-CL" sz="2400" dirty="0" smtClean="0">
              <a:solidFill>
                <a:srgbClr val="FF0000"/>
              </a:solidFill>
              <a:latin typeface="Times New Roman" pitchFamily="18" charset="0"/>
              <a:cs typeface="Times New Roman" pitchFamily="18" charset="0"/>
            </a:endParaRPr>
          </a:p>
          <a:p>
            <a:pPr marL="0" indent="0">
              <a:buNone/>
            </a:pPr>
            <a:endParaRPr lang="es-CL" sz="2400" dirty="0">
              <a:solidFill>
                <a:srgbClr val="FF0000"/>
              </a:solidFill>
              <a:latin typeface="Times New Roman" pitchFamily="18" charset="0"/>
              <a:cs typeface="Times New Roman" pitchFamily="18" charset="0"/>
            </a:endParaRPr>
          </a:p>
          <a:p>
            <a:pPr marL="0" indent="0">
              <a:buNone/>
            </a:pPr>
            <a:endParaRPr lang="es-CL" sz="2400" dirty="0" smtClean="0">
              <a:solidFill>
                <a:srgbClr val="FF0000"/>
              </a:solidFill>
              <a:latin typeface="Times New Roman" pitchFamily="18" charset="0"/>
              <a:cs typeface="Times New Roman" pitchFamily="18" charset="0"/>
            </a:endParaRPr>
          </a:p>
          <a:p>
            <a:pPr marL="0" indent="0">
              <a:buNone/>
            </a:pPr>
            <a:endParaRPr lang="es-CL" sz="2400" dirty="0">
              <a:solidFill>
                <a:srgbClr val="FF0000"/>
              </a:solidFill>
              <a:latin typeface="Times New Roman" pitchFamily="18" charset="0"/>
              <a:cs typeface="Times New Roman" pitchFamily="18" charset="0"/>
            </a:endParaRPr>
          </a:p>
          <a:p>
            <a:endParaRPr lang="es-CL"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C:\Users\Victor\Pictures\images7T7YE23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27383"/>
            <a:ext cx="4499991" cy="3240360"/>
          </a:xfrm>
          <a:prstGeom prst="rect">
            <a:avLst/>
          </a:prstGeom>
          <a:noFill/>
          <a:extLst>
            <a:ext uri="{909E8E84-426E-40DD-AFC4-6F175D3DCCD1}">
              <a14:hiddenFill xmlns:a14="http://schemas.microsoft.com/office/drawing/2010/main">
                <a:solidFill>
                  <a:srgbClr val="FFFFFF"/>
                </a:solidFill>
              </a14:hiddenFill>
            </a:ext>
          </a:extLst>
        </p:spPr>
      </p:pic>
      <p:pic>
        <p:nvPicPr>
          <p:cNvPr id="246788" name="Picture 4" descr="C:\Users\Victor\Pictures\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0"/>
            <a:ext cx="4608512" cy="3212976"/>
          </a:xfrm>
          <a:prstGeom prst="rect">
            <a:avLst/>
          </a:prstGeom>
          <a:noFill/>
          <a:extLst>
            <a:ext uri="{909E8E84-426E-40DD-AFC4-6F175D3DCCD1}">
              <a14:hiddenFill xmlns:a14="http://schemas.microsoft.com/office/drawing/2010/main">
                <a:solidFill>
                  <a:srgbClr val="FFFFFF"/>
                </a:solidFill>
              </a14:hiddenFill>
            </a:ext>
          </a:extLst>
        </p:spPr>
      </p:pic>
      <p:pic>
        <p:nvPicPr>
          <p:cNvPr id="246789" name="Picture 5" descr="C:\Users\Victor\Pictures\imagesJXVJEOX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80928"/>
            <a:ext cx="4868743" cy="4077072"/>
          </a:xfrm>
          <a:prstGeom prst="rect">
            <a:avLst/>
          </a:prstGeom>
          <a:noFill/>
          <a:extLst>
            <a:ext uri="{909E8E84-426E-40DD-AFC4-6F175D3DCCD1}">
              <a14:hiddenFill xmlns:a14="http://schemas.microsoft.com/office/drawing/2010/main">
                <a:solidFill>
                  <a:srgbClr val="FFFFFF"/>
                </a:solidFill>
              </a14:hiddenFill>
            </a:ext>
          </a:extLst>
        </p:spPr>
      </p:pic>
      <p:pic>
        <p:nvPicPr>
          <p:cNvPr id="246790" name="Picture 6" descr="C:\Users\Victor\Pictures\imagesQERSH6H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2996952"/>
            <a:ext cx="4608512" cy="3861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594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accent1"/>
          </a:lnRef>
          <a:fillRef idx="1">
            <a:schemeClr val="lt1"/>
          </a:fillRef>
          <a:effectRef idx="0">
            <a:schemeClr val="accent1"/>
          </a:effectRef>
          <a:fontRef idx="minor">
            <a:schemeClr val="dk1"/>
          </a:fontRef>
        </p:style>
        <p:txBody>
          <a:bodyPr>
            <a:normAutofit lnSpcReduction="10000"/>
          </a:bodyPr>
          <a:lstStyle/>
          <a:p>
            <a:pPr>
              <a:buNone/>
            </a:pPr>
            <a:r>
              <a:rPr lang="es-CL" sz="2400" dirty="0">
                <a:latin typeface="Times New Roman" pitchFamily="18" charset="0"/>
                <a:cs typeface="Times New Roman" pitchFamily="18" charset="0"/>
              </a:rPr>
              <a:t>C</a:t>
            </a:r>
            <a:r>
              <a:rPr lang="es-CL" sz="2400" dirty="0" smtClean="0">
                <a:latin typeface="Times New Roman" pitchFamily="18" charset="0"/>
                <a:cs typeface="Times New Roman" pitchFamily="18" charset="0"/>
              </a:rPr>
              <a:t>ampo de aplicación:</a:t>
            </a:r>
          </a:p>
          <a:p>
            <a:pPr marL="0" indent="0">
              <a:buNone/>
            </a:pPr>
            <a:r>
              <a:rPr lang="pt-BR" sz="2400" dirty="0" smtClean="0">
                <a:latin typeface="Times New Roman" pitchFamily="18" charset="0"/>
                <a:cs typeface="Times New Roman" pitchFamily="18" charset="0"/>
              </a:rPr>
              <a:t>Obras civiles subterráneas: túneles , cavernas de centrales </a:t>
            </a:r>
            <a:r>
              <a:rPr lang="es-CL" sz="2400" dirty="0" smtClean="0">
                <a:latin typeface="Times New Roman" pitchFamily="18" charset="0"/>
                <a:cs typeface="Times New Roman" pitchFamily="18" charset="0"/>
              </a:rPr>
              <a:t>hidráulicas, carreteras, Minas subterráneas principalmente y explotaciones a cielo abierto (mediana y gran minería).</a:t>
            </a:r>
          </a:p>
          <a:p>
            <a:pPr algn="ctr">
              <a:buNone/>
            </a:pPr>
            <a:r>
              <a:rPr lang="es-CL" sz="2400" dirty="0">
                <a:latin typeface="Times New Roman" pitchFamily="18" charset="0"/>
                <a:cs typeface="Times New Roman" pitchFamily="18" charset="0"/>
              </a:rPr>
              <a:t> </a:t>
            </a:r>
            <a:r>
              <a:rPr lang="es-CL" sz="2400" dirty="0" smtClean="0">
                <a:latin typeface="Times New Roman" pitchFamily="18" charset="0"/>
                <a:cs typeface="Times New Roman" pitchFamily="18" charset="0"/>
              </a:rPr>
              <a:t>   Diámetro de perforación </a:t>
            </a:r>
            <a:r>
              <a:rPr lang="es-CL" sz="2400" dirty="0" smtClean="0">
                <a:solidFill>
                  <a:schemeClr val="tx1"/>
                </a:solidFill>
                <a:latin typeface="Times New Roman" pitchFamily="18" charset="0"/>
                <a:cs typeface="Times New Roman" pitchFamily="18" charset="0"/>
              </a:rPr>
              <a:t>(mm)</a:t>
            </a:r>
          </a:p>
          <a:p>
            <a:pPr>
              <a:buNone/>
            </a:pPr>
            <a:r>
              <a:rPr lang="es-CL" sz="2400" dirty="0" smtClean="0"/>
              <a:t>     </a:t>
            </a:r>
            <a:r>
              <a:rPr lang="es-CL" sz="2400" dirty="0" smtClean="0">
                <a:latin typeface="Times New Roman" pitchFamily="18" charset="0"/>
                <a:cs typeface="Times New Roman" pitchFamily="18" charset="0"/>
              </a:rPr>
              <a:t>Tipo de Perforadora          Cielo Abierto                  Subterráneo</a:t>
            </a:r>
          </a:p>
          <a:p>
            <a:pPr>
              <a:buNone/>
            </a:pPr>
            <a:r>
              <a:rPr lang="es-CL" sz="2400" dirty="0" smtClean="0">
                <a:latin typeface="Times New Roman" pitchFamily="18" charset="0"/>
                <a:cs typeface="Times New Roman" pitchFamily="18" charset="0"/>
              </a:rPr>
              <a:t>     Martillo en Cabeza           50 -127 mm                     38-65 mm</a:t>
            </a:r>
          </a:p>
          <a:p>
            <a:pPr>
              <a:buNone/>
            </a:pPr>
            <a:r>
              <a:rPr lang="es-CL" sz="2400" dirty="0" smtClean="0">
                <a:latin typeface="Times New Roman" pitchFamily="18" charset="0"/>
                <a:cs typeface="Times New Roman" pitchFamily="18" charset="0"/>
              </a:rPr>
              <a:t>     Martillo en fondo             75 -200  mm                 100-165 mm</a:t>
            </a:r>
          </a:p>
          <a:p>
            <a:pPr algn="just">
              <a:buNone/>
            </a:pPr>
            <a:r>
              <a:rPr lang="es-CL" sz="2400" dirty="0" smtClean="0">
                <a:latin typeface="Times New Roman" pitchFamily="18" charset="0"/>
                <a:cs typeface="Times New Roman" pitchFamily="18" charset="0"/>
              </a:rPr>
              <a:t>     </a:t>
            </a:r>
            <a:r>
              <a:rPr lang="es-CL" sz="2400" b="1" dirty="0" smtClean="0">
                <a:latin typeface="Times New Roman" pitchFamily="18" charset="0"/>
                <a:cs typeface="Times New Roman" pitchFamily="18" charset="0"/>
              </a:rPr>
              <a:t>La PERFORACION se </a:t>
            </a:r>
            <a:r>
              <a:rPr lang="es-CL" sz="2400" b="1" dirty="0">
                <a:latin typeface="Times New Roman" pitchFamily="18" charset="0"/>
                <a:cs typeface="Times New Roman" pitchFamily="18" charset="0"/>
              </a:rPr>
              <a:t>efectúa por los </a:t>
            </a:r>
            <a:r>
              <a:rPr lang="es-CL" sz="2400" b="1" i="1" u="sng" dirty="0">
                <a:solidFill>
                  <a:schemeClr val="tx1"/>
                </a:solidFill>
                <a:latin typeface="Times New Roman" pitchFamily="18" charset="0"/>
                <a:cs typeface="Times New Roman" pitchFamily="18" charset="0"/>
              </a:rPr>
              <a:t>siguientes medios</a:t>
            </a:r>
            <a:r>
              <a:rPr lang="es-CL" sz="2400" b="1" dirty="0">
                <a:solidFill>
                  <a:schemeClr val="tx1"/>
                </a:solidFill>
                <a:latin typeface="Times New Roman" pitchFamily="18" charset="0"/>
                <a:cs typeface="Times New Roman" pitchFamily="18" charset="0"/>
              </a:rPr>
              <a:t>:</a:t>
            </a:r>
          </a:p>
          <a:p>
            <a:pPr algn="just"/>
            <a:r>
              <a:rPr lang="es-CL" sz="2400" b="1" dirty="0">
                <a:latin typeface="Times New Roman" pitchFamily="18" charset="0"/>
                <a:cs typeface="Times New Roman" pitchFamily="18" charset="0"/>
              </a:rPr>
              <a:t>1</a:t>
            </a:r>
            <a:r>
              <a:rPr lang="es-CL" sz="2400" dirty="0">
                <a:latin typeface="Times New Roman" pitchFamily="18" charset="0"/>
                <a:cs typeface="Times New Roman" pitchFamily="18" charset="0"/>
              </a:rPr>
              <a:t>.- </a:t>
            </a:r>
            <a:r>
              <a:rPr lang="es-CL" sz="2400" i="1" u="sng" dirty="0">
                <a:solidFill>
                  <a:srgbClr val="FF0000"/>
                </a:solidFill>
                <a:latin typeface="Times New Roman" pitchFamily="18" charset="0"/>
                <a:cs typeface="Times New Roman" pitchFamily="18" charset="0"/>
              </a:rPr>
              <a:t>Percusión</a:t>
            </a:r>
            <a:r>
              <a:rPr lang="es-CL" sz="2400" i="1" u="sng" dirty="0">
                <a:latin typeface="Times New Roman" pitchFamily="18" charset="0"/>
                <a:cs typeface="Times New Roman" pitchFamily="18" charset="0"/>
              </a:rPr>
              <a:t>,</a:t>
            </a:r>
            <a:r>
              <a:rPr lang="es-CL" sz="2400" dirty="0">
                <a:latin typeface="Times New Roman" pitchFamily="18" charset="0"/>
                <a:cs typeface="Times New Roman" pitchFamily="18" charset="0"/>
              </a:rPr>
              <a:t> con efecto de golpe y corte como el de un cincel y martillo. Ejemplo, el proporcionado por los martillos neumáticos pequeños y rompe pavimentos.</a:t>
            </a:r>
          </a:p>
          <a:p>
            <a:pPr algn="just"/>
            <a:r>
              <a:rPr lang="es-CL" sz="2400" b="1" dirty="0">
                <a:latin typeface="Times New Roman" pitchFamily="18" charset="0"/>
                <a:cs typeface="Times New Roman" pitchFamily="18" charset="0"/>
              </a:rPr>
              <a:t>2</a:t>
            </a:r>
            <a:r>
              <a:rPr lang="es-CL" sz="2400" dirty="0">
                <a:latin typeface="Times New Roman" pitchFamily="18" charset="0"/>
                <a:cs typeface="Times New Roman" pitchFamily="18" charset="0"/>
              </a:rPr>
              <a:t>.- </a:t>
            </a:r>
            <a:r>
              <a:rPr lang="es-CL" sz="2400" i="1" u="sng" dirty="0">
                <a:solidFill>
                  <a:srgbClr val="FF0000"/>
                </a:solidFill>
                <a:latin typeface="Times New Roman" pitchFamily="18" charset="0"/>
                <a:cs typeface="Times New Roman" pitchFamily="18" charset="0"/>
              </a:rPr>
              <a:t>Percusión/rotación</a:t>
            </a:r>
            <a:r>
              <a:rPr lang="es-CL" sz="2400" dirty="0">
                <a:latin typeface="Times New Roman" pitchFamily="18" charset="0"/>
                <a:cs typeface="Times New Roman" pitchFamily="18" charset="0"/>
              </a:rPr>
              <a:t>, con efecto de golpe, corte y giro, como el producido por las perforadoras neumáticas, </a:t>
            </a:r>
            <a:r>
              <a:rPr lang="es-CL" sz="2400" dirty="0" smtClean="0">
                <a:latin typeface="Times New Roman" pitchFamily="18" charset="0"/>
                <a:cs typeface="Times New Roman" pitchFamily="18" charset="0"/>
              </a:rPr>
              <a:t>trackdrills</a:t>
            </a:r>
            <a:r>
              <a:rPr lang="es-CL" sz="2400" dirty="0">
                <a:latin typeface="Times New Roman" pitchFamily="18" charset="0"/>
                <a:cs typeface="Times New Roman" pitchFamily="18" charset="0"/>
              </a:rPr>
              <a:t>, jumbos hidráulicos.</a:t>
            </a:r>
          </a:p>
          <a:p>
            <a:pPr algn="just"/>
            <a:r>
              <a:rPr lang="es-CL" sz="2400" b="1" dirty="0">
                <a:latin typeface="Times New Roman" pitchFamily="18" charset="0"/>
                <a:cs typeface="Times New Roman" pitchFamily="18" charset="0"/>
              </a:rPr>
              <a:t>3</a:t>
            </a:r>
            <a:r>
              <a:rPr lang="es-CL" sz="2400" dirty="0">
                <a:latin typeface="Times New Roman" pitchFamily="18" charset="0"/>
                <a:cs typeface="Times New Roman" pitchFamily="18" charset="0"/>
              </a:rPr>
              <a:t>.- </a:t>
            </a:r>
            <a:r>
              <a:rPr lang="es-CL" sz="2400" i="1" u="sng" dirty="0">
                <a:solidFill>
                  <a:srgbClr val="FF0000"/>
                </a:solidFill>
                <a:latin typeface="Times New Roman" pitchFamily="18" charset="0"/>
                <a:cs typeface="Times New Roman" pitchFamily="18" charset="0"/>
              </a:rPr>
              <a:t>Rotación</a:t>
            </a:r>
            <a:r>
              <a:rPr lang="es-CL" sz="2400" dirty="0">
                <a:latin typeface="Times New Roman" pitchFamily="18" charset="0"/>
                <a:cs typeface="Times New Roman" pitchFamily="18" charset="0"/>
              </a:rPr>
              <a:t>, con efecto de corte por fricción y rayado con material muy duro ( desgaste de la broca sin golpe), como el producido por las perforadoras diamantinas para la exploración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92696"/>
          </a:xfrm>
        </p:spPr>
        <p:style>
          <a:lnRef idx="2">
            <a:schemeClr val="dk1"/>
          </a:lnRef>
          <a:fillRef idx="1">
            <a:schemeClr val="lt1"/>
          </a:fillRef>
          <a:effectRef idx="0">
            <a:schemeClr val="dk1"/>
          </a:effectRef>
          <a:fontRef idx="minor">
            <a:schemeClr val="dk1"/>
          </a:fontRef>
        </p:style>
        <p:txBody>
          <a:bodyPr>
            <a:normAutofit/>
          </a:bodyPr>
          <a:lstStyle/>
          <a:p>
            <a:r>
              <a:rPr lang="es-CL" sz="2800" dirty="0" smtClean="0">
                <a:solidFill>
                  <a:srgbClr val="FF0000"/>
                </a:solidFill>
                <a:latin typeface="Times New Roman" pitchFamily="18" charset="0"/>
                <a:cs typeface="Times New Roman" pitchFamily="18" charset="0"/>
              </a:rPr>
              <a:t>MINERIA SUBTERRANEA   D S  N°132</a:t>
            </a:r>
            <a:endParaRPr lang="es-CL" sz="2800"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0" y="692696"/>
            <a:ext cx="9144000" cy="6165304"/>
          </a:xfrm>
        </p:spPr>
        <p:style>
          <a:lnRef idx="2">
            <a:schemeClr val="dk1"/>
          </a:lnRef>
          <a:fillRef idx="1">
            <a:schemeClr val="lt1"/>
          </a:fillRef>
          <a:effectRef idx="0">
            <a:schemeClr val="dk1"/>
          </a:effectRef>
          <a:fontRef idx="minor">
            <a:schemeClr val="dk1"/>
          </a:fontRef>
        </p:style>
        <p:txBody>
          <a:bodyPr>
            <a:normAutofit lnSpcReduction="10000"/>
          </a:bodyPr>
          <a:lstStyle/>
          <a:p>
            <a:pPr algn="just">
              <a:buNone/>
            </a:pPr>
            <a:r>
              <a:rPr lang="es-CL" sz="2400" dirty="0" smtClean="0">
                <a:latin typeface="Times New Roman" pitchFamily="18" charset="0"/>
                <a:cs typeface="Times New Roman" pitchFamily="18" charset="0"/>
              </a:rPr>
              <a:t>     </a:t>
            </a:r>
            <a:r>
              <a:rPr lang="es-CL" sz="2400" b="1" dirty="0" smtClean="0">
                <a:latin typeface="Times New Roman" pitchFamily="18" charset="0"/>
                <a:cs typeface="Times New Roman" pitchFamily="18" charset="0"/>
              </a:rPr>
              <a:t>Articulo 152</a:t>
            </a:r>
            <a:r>
              <a:rPr lang="es-CL" sz="2400" dirty="0" smtClean="0">
                <a:latin typeface="Times New Roman" pitchFamily="18" charset="0"/>
                <a:cs typeface="Times New Roman" pitchFamily="18" charset="0"/>
              </a:rPr>
              <a:t>: Para transporte, almacenamiento y manipulación de explosivos en faenas subterráneas serán aplicables, en lo concerniente, las disposiciones contenidas en el Titulo XI del presente Reglamento.</a:t>
            </a:r>
          </a:p>
          <a:p>
            <a:pPr algn="just">
              <a:buNone/>
            </a:pPr>
            <a:r>
              <a:rPr lang="es-CL" sz="2400" dirty="0" smtClean="0">
                <a:latin typeface="Times New Roman" pitchFamily="18" charset="0"/>
                <a:cs typeface="Times New Roman" pitchFamily="18" charset="0"/>
              </a:rPr>
              <a:t>     </a:t>
            </a:r>
            <a:r>
              <a:rPr lang="es-CL" sz="2400" b="1" dirty="0" smtClean="0">
                <a:latin typeface="Times New Roman" pitchFamily="18" charset="0"/>
                <a:cs typeface="Times New Roman" pitchFamily="18" charset="0"/>
              </a:rPr>
              <a:t>Articulo 153: </a:t>
            </a:r>
            <a:r>
              <a:rPr lang="es-CL" sz="2400" dirty="0" smtClean="0">
                <a:latin typeface="Times New Roman" pitchFamily="18" charset="0"/>
                <a:cs typeface="Times New Roman" pitchFamily="18" charset="0"/>
              </a:rPr>
              <a:t>Las operaciones de perforación y tronadura deben estar reguladas por los respectivos procedimientos de trabajo, aprobados por la administración de la faena.</a:t>
            </a:r>
          </a:p>
          <a:p>
            <a:pPr algn="just">
              <a:buNone/>
            </a:pPr>
            <a:r>
              <a:rPr lang="es-CL" sz="2400" dirty="0" smtClean="0">
                <a:latin typeface="Times New Roman" pitchFamily="18" charset="0"/>
                <a:cs typeface="Times New Roman" pitchFamily="18" charset="0"/>
              </a:rPr>
              <a:t>     </a:t>
            </a:r>
            <a:r>
              <a:rPr lang="es-CL" sz="2400" b="1" dirty="0" smtClean="0">
                <a:latin typeface="Times New Roman" pitchFamily="18" charset="0"/>
                <a:cs typeface="Times New Roman" pitchFamily="18" charset="0"/>
              </a:rPr>
              <a:t>Articulo 154: </a:t>
            </a:r>
            <a:r>
              <a:rPr lang="es-CL" sz="2400" dirty="0" smtClean="0">
                <a:latin typeface="Times New Roman" pitchFamily="18" charset="0"/>
                <a:cs typeface="Times New Roman" pitchFamily="18" charset="0"/>
              </a:rPr>
              <a:t>La perforación e roca o mena en las minas subterráneas, deberán efectuarse mediante el método de perforación húmeda. Si por razones inherentes a la operación no fuera practible dicho método, el Servicio podrá autorizar la perforación en seco, sujeto a condiciones que garanticen la protección respiratoria de los trabajadores expuestos. El Servicio dentra un plazo de sesenta (60) días para responder la solicitud, desde la fecha de presentación de ella en la Oficina de Partes.</a:t>
            </a:r>
            <a:r>
              <a:rPr lang="es-CL" sz="2400" b="1" dirty="0">
                <a:latin typeface="Times New Roman" pitchFamily="18" charset="0"/>
                <a:cs typeface="Times New Roman" pitchFamily="18" charset="0"/>
              </a:rPr>
              <a:t> </a:t>
            </a:r>
            <a:endParaRPr lang="es-CL" sz="2400" b="1" dirty="0" smtClean="0">
              <a:latin typeface="Times New Roman" pitchFamily="18" charset="0"/>
              <a:cs typeface="Times New Roman" pitchFamily="18" charset="0"/>
            </a:endParaRPr>
          </a:p>
          <a:p>
            <a:pPr algn="just">
              <a:buNone/>
            </a:pPr>
            <a:r>
              <a:rPr lang="es-CL" sz="2400" b="1" dirty="0">
                <a:latin typeface="Times New Roman" pitchFamily="18" charset="0"/>
                <a:cs typeface="Times New Roman" pitchFamily="18" charset="0"/>
              </a:rPr>
              <a:t> </a:t>
            </a:r>
            <a:r>
              <a:rPr lang="es-CL" sz="2400" b="1" dirty="0" smtClean="0">
                <a:latin typeface="Times New Roman" pitchFamily="18" charset="0"/>
                <a:cs typeface="Times New Roman" pitchFamily="18" charset="0"/>
              </a:rPr>
              <a:t>    Articulo </a:t>
            </a:r>
            <a:r>
              <a:rPr lang="es-CL" sz="2400" b="1" dirty="0">
                <a:latin typeface="Times New Roman" pitchFamily="18" charset="0"/>
                <a:cs typeface="Times New Roman" pitchFamily="18" charset="0"/>
              </a:rPr>
              <a:t>155: </a:t>
            </a:r>
            <a:r>
              <a:rPr lang="es-CL" sz="2400" dirty="0">
                <a:latin typeface="Times New Roman" pitchFamily="18" charset="0"/>
                <a:cs typeface="Times New Roman" pitchFamily="18" charset="0"/>
              </a:rPr>
              <a:t>El uso del agua como elemento depresor de humos, gases y polvo, deberá ser utilizado por medio de dispositivos nebulizadores con o sin adicción de agentes humectantes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lvl="0" algn="just">
              <a:buNone/>
            </a:pPr>
            <a:r>
              <a:rPr lang="es-ES" sz="2800" b="1" dirty="0">
                <a:latin typeface="Times New Roman" pitchFamily="18" charset="0"/>
                <a:cs typeface="Times New Roman" pitchFamily="18" charset="0"/>
              </a:rPr>
              <a:t> </a:t>
            </a:r>
            <a:r>
              <a:rPr lang="es-ES" sz="2800" b="1" dirty="0" smtClean="0">
                <a:latin typeface="Times New Roman" pitchFamily="18" charset="0"/>
                <a:cs typeface="Times New Roman" pitchFamily="18" charset="0"/>
              </a:rPr>
              <a:t>   </a:t>
            </a:r>
            <a:r>
              <a:rPr lang="es-ES" sz="2800" dirty="0" smtClean="0">
                <a:latin typeface="Times New Roman" pitchFamily="18" charset="0"/>
                <a:cs typeface="Times New Roman" pitchFamily="18" charset="0"/>
              </a:rPr>
              <a:t>LOS PRINCIPALES COMPONENTES DE UN  </a:t>
            </a:r>
            <a:r>
              <a:rPr lang="es-ES" sz="2800" b="1" dirty="0" smtClean="0">
                <a:solidFill>
                  <a:srgbClr val="FF0000"/>
                </a:solidFill>
                <a:latin typeface="Times New Roman" pitchFamily="18" charset="0"/>
                <a:cs typeface="Times New Roman" pitchFamily="18" charset="0"/>
              </a:rPr>
              <a:t>“SISTEMA DE PERFORACION”</a:t>
            </a:r>
            <a:endParaRPr lang="es-CL" sz="2800" b="1" dirty="0" smtClean="0">
              <a:solidFill>
                <a:srgbClr val="FF0000"/>
              </a:solidFill>
              <a:latin typeface="Times New Roman" pitchFamily="18" charset="0"/>
              <a:cs typeface="Times New Roman" pitchFamily="18" charset="0"/>
            </a:endParaRPr>
          </a:p>
          <a:p>
            <a:pPr marL="0" indent="0" algn="just">
              <a:buNone/>
            </a:pPr>
            <a:r>
              <a:rPr lang="es-ES" sz="2400" i="1" u="sng" dirty="0" smtClean="0">
                <a:solidFill>
                  <a:srgbClr val="FF0000"/>
                </a:solidFill>
                <a:latin typeface="Times New Roman" pitchFamily="18" charset="0"/>
                <a:cs typeface="Times New Roman" pitchFamily="18" charset="0"/>
              </a:rPr>
              <a:t>Perforadora</a:t>
            </a:r>
            <a:r>
              <a:rPr lang="es-ES" sz="2400" dirty="0" smtClean="0">
                <a:solidFill>
                  <a:srgbClr val="FF0000"/>
                </a:solidFill>
                <a:latin typeface="Times New Roman" pitchFamily="18" charset="0"/>
                <a:cs typeface="Times New Roman" pitchFamily="18" charset="0"/>
              </a:rPr>
              <a:t>: </a:t>
            </a:r>
            <a:r>
              <a:rPr lang="es-ES" sz="2400" dirty="0" smtClean="0">
                <a:latin typeface="Times New Roman" pitchFamily="18" charset="0"/>
                <a:cs typeface="Times New Roman" pitchFamily="18" charset="0"/>
              </a:rPr>
              <a:t>La perforadora es la</a:t>
            </a:r>
            <a:r>
              <a:rPr lang="es-ES" sz="2400" dirty="0" smtClean="0">
                <a:solidFill>
                  <a:srgbClr val="00B0F0"/>
                </a:solidFill>
                <a:latin typeface="Times New Roman" pitchFamily="18" charset="0"/>
                <a:cs typeface="Times New Roman" pitchFamily="18" charset="0"/>
              </a:rPr>
              <a:t> </a:t>
            </a:r>
            <a:r>
              <a:rPr lang="es-ES" sz="2400" dirty="0" smtClean="0">
                <a:latin typeface="Times New Roman" pitchFamily="18" charset="0"/>
                <a:cs typeface="Times New Roman" pitchFamily="18" charset="0"/>
              </a:rPr>
              <a:t>fuente de energía mecánica.</a:t>
            </a:r>
            <a:endParaRPr lang="es-CL" sz="2400" dirty="0" smtClean="0">
              <a:latin typeface="Times New Roman" pitchFamily="18" charset="0"/>
              <a:cs typeface="Times New Roman" pitchFamily="18" charset="0"/>
            </a:endParaRPr>
          </a:p>
          <a:p>
            <a:pPr marL="0" lvl="0" indent="0" algn="just">
              <a:buNone/>
            </a:pPr>
            <a:r>
              <a:rPr lang="es-ES" sz="2400" i="1" u="sng" dirty="0" smtClean="0">
                <a:solidFill>
                  <a:srgbClr val="FF0000"/>
                </a:solidFill>
                <a:latin typeface="Times New Roman" pitchFamily="18" charset="0"/>
                <a:cs typeface="Times New Roman" pitchFamily="18" charset="0"/>
              </a:rPr>
              <a:t>Varillaje</a:t>
            </a:r>
            <a:r>
              <a:rPr lang="es-ES" sz="2400" i="1" dirty="0" smtClean="0">
                <a:solidFill>
                  <a:srgbClr val="FF0000"/>
                </a:solidFill>
                <a:latin typeface="Times New Roman" pitchFamily="18" charset="0"/>
                <a:cs typeface="Times New Roman" pitchFamily="18" charset="0"/>
              </a:rPr>
              <a:t>:</a:t>
            </a:r>
            <a:r>
              <a:rPr lang="es-ES" sz="2400" dirty="0" smtClean="0">
                <a:solidFill>
                  <a:srgbClr val="FF0000"/>
                </a:solidFill>
                <a:latin typeface="Times New Roman" pitchFamily="18" charset="0"/>
                <a:cs typeface="Times New Roman" pitchFamily="18" charset="0"/>
              </a:rPr>
              <a:t> </a:t>
            </a:r>
            <a:r>
              <a:rPr lang="es-ES" sz="2400" dirty="0" smtClean="0">
                <a:latin typeface="Times New Roman" pitchFamily="18" charset="0"/>
                <a:cs typeface="Times New Roman" pitchFamily="18" charset="0"/>
              </a:rPr>
              <a:t>Es el medio de transportación de dicha energía.</a:t>
            </a:r>
            <a:endParaRPr lang="es-CL" sz="2400" dirty="0" smtClean="0">
              <a:latin typeface="Times New Roman" pitchFamily="18" charset="0"/>
              <a:cs typeface="Times New Roman" pitchFamily="18" charset="0"/>
            </a:endParaRPr>
          </a:p>
          <a:p>
            <a:pPr marL="0" lvl="0" indent="0" algn="just">
              <a:buNone/>
            </a:pPr>
            <a:r>
              <a:rPr lang="es-ES" sz="2400" i="1" u="sng" dirty="0" smtClean="0">
                <a:solidFill>
                  <a:srgbClr val="FF0000"/>
                </a:solidFill>
                <a:latin typeface="Times New Roman" pitchFamily="18" charset="0"/>
                <a:cs typeface="Times New Roman" pitchFamily="18" charset="0"/>
              </a:rPr>
              <a:t>Broca o Bits</a:t>
            </a:r>
            <a:r>
              <a:rPr lang="es-ES" sz="2400" i="1" dirty="0" smtClean="0">
                <a:solidFill>
                  <a:srgbClr val="FF0000"/>
                </a:solidFill>
                <a:latin typeface="Times New Roman" pitchFamily="18" charset="0"/>
                <a:cs typeface="Times New Roman" pitchFamily="18" charset="0"/>
              </a:rPr>
              <a:t>: </a:t>
            </a:r>
            <a:r>
              <a:rPr lang="es-ES" sz="2400" dirty="0" smtClean="0">
                <a:latin typeface="Times New Roman" pitchFamily="18" charset="0"/>
                <a:cs typeface="Times New Roman" pitchFamily="18" charset="0"/>
              </a:rPr>
              <a:t>El que ejerce la energía sobre la roca.</a:t>
            </a:r>
            <a:endParaRPr lang="es-CL" sz="2400" dirty="0" smtClean="0">
              <a:latin typeface="Times New Roman" pitchFamily="18" charset="0"/>
              <a:cs typeface="Times New Roman" pitchFamily="18" charset="0"/>
            </a:endParaRPr>
          </a:p>
          <a:p>
            <a:pPr marL="0" lvl="0" indent="0" algn="just">
              <a:buNone/>
            </a:pPr>
            <a:r>
              <a:rPr lang="es-ES" sz="2400" i="1" u="sng" dirty="0" smtClean="0">
                <a:solidFill>
                  <a:srgbClr val="FF0000"/>
                </a:solidFill>
                <a:latin typeface="Times New Roman" pitchFamily="18" charset="0"/>
                <a:cs typeface="Times New Roman" pitchFamily="18" charset="0"/>
              </a:rPr>
              <a:t>Barrido</a:t>
            </a:r>
            <a:r>
              <a:rPr lang="es-ES" sz="2400" i="1" dirty="0" smtClean="0">
                <a:solidFill>
                  <a:srgbClr val="FF0000"/>
                </a:solidFill>
                <a:latin typeface="Times New Roman" pitchFamily="18" charset="0"/>
                <a:cs typeface="Times New Roman" pitchFamily="18" charset="0"/>
              </a:rPr>
              <a:t>: </a:t>
            </a:r>
            <a:r>
              <a:rPr lang="es-ES" sz="2400" dirty="0" smtClean="0">
                <a:latin typeface="Times New Roman" pitchFamily="18" charset="0"/>
                <a:cs typeface="Times New Roman" pitchFamily="18" charset="0"/>
              </a:rPr>
              <a:t>Efectúa la limpieza y evacuación del detritus producido.</a:t>
            </a:r>
          </a:p>
          <a:p>
            <a:pPr marL="0" lvl="0" indent="0" algn="just">
              <a:buNone/>
            </a:pPr>
            <a:endParaRPr lang="es-ES" sz="2800" dirty="0">
              <a:latin typeface="Times New Roman" pitchFamily="18" charset="0"/>
              <a:cs typeface="Times New Roman" pitchFamily="18" charset="0"/>
            </a:endParaRPr>
          </a:p>
          <a:p>
            <a:pPr algn="just">
              <a:buNone/>
            </a:pPr>
            <a:endParaRPr lang="es-CL" sz="2800" dirty="0">
              <a:latin typeface="Times New Roman" pitchFamily="18" charset="0"/>
              <a:cs typeface="Times New Roman" pitchFamily="18" charset="0"/>
            </a:endParaRPr>
          </a:p>
          <a:p>
            <a:pPr marL="0" lvl="0" indent="0" algn="just">
              <a:buNone/>
            </a:pPr>
            <a:endParaRPr lang="es-CL" sz="2800" dirty="0" smtClean="0"/>
          </a:p>
          <a:p>
            <a:endParaRPr lang="es-CL" dirty="0"/>
          </a:p>
        </p:txBody>
      </p:sp>
      <p:pic>
        <p:nvPicPr>
          <p:cNvPr id="5" name="Picture 4"/>
          <p:cNvPicPr>
            <a:picLocks noChangeAspect="1" noChangeArrowheads="1"/>
          </p:cNvPicPr>
          <p:nvPr/>
        </p:nvPicPr>
        <p:blipFill>
          <a:blip r:embed="rId2" cstate="print"/>
          <a:srcRect/>
          <a:stretch>
            <a:fillRect/>
          </a:stretch>
        </p:blipFill>
        <p:spPr>
          <a:xfrm>
            <a:off x="0" y="2708920"/>
            <a:ext cx="9144000" cy="4149080"/>
          </a:xfrm>
          <a:prstGeom prst="rect">
            <a:avLst/>
          </a:prstGeom>
        </p:spPr>
        <p:style>
          <a:lnRef idx="2">
            <a:schemeClr val="dk1"/>
          </a:lnRef>
          <a:fillRef idx="1">
            <a:schemeClr val="lt1"/>
          </a:fillRef>
          <a:effectRef idx="0">
            <a:schemeClr val="dk1"/>
          </a:effectRef>
          <a:fontRef idx="minor">
            <a:schemeClr val="dk1"/>
          </a:fontRef>
        </p:style>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marL="0" indent="0" algn="just">
              <a:buNone/>
            </a:pPr>
            <a:r>
              <a:rPr lang="es-CL" sz="3600" dirty="0" smtClean="0">
                <a:solidFill>
                  <a:srgbClr val="FF0000"/>
                </a:solidFill>
                <a:latin typeface="Times New Roman" pitchFamily="18" charset="0"/>
                <a:cs typeface="Times New Roman" pitchFamily="18" charset="0"/>
              </a:rPr>
              <a:t>2. METODOS ROTATIVOS</a:t>
            </a:r>
            <a:endParaRPr lang="es-CL" sz="3600" dirty="0">
              <a:solidFill>
                <a:srgbClr val="FF0000"/>
              </a:solidFill>
              <a:latin typeface="Times New Roman" pitchFamily="18" charset="0"/>
              <a:cs typeface="Times New Roman" pitchFamily="18" charset="0"/>
            </a:endParaRPr>
          </a:p>
          <a:p>
            <a:pPr algn="just"/>
            <a:r>
              <a:rPr lang="es-CL" sz="2400" dirty="0" smtClean="0">
                <a:latin typeface="Times New Roman" pitchFamily="18" charset="0"/>
                <a:cs typeface="Times New Roman" pitchFamily="18" charset="0"/>
              </a:rPr>
              <a:t>A principios de los años '50 esta tecnología se empieza a aplicar en los primeros equipos rotativos diseñados para realizar perforaciones de tronadura en minas a cielo abierto. Innovaciones posteriores, principalmente en lo que dice relación con el diseño de estos triconos y la calidad de los aceros utilizados en su fabricación, le dan hoy en día a este sistema una gran versatilidad. Se aplica tanto en rocas blandas como muy duras, sin restricciones en cuanto a la longitud de los tiros. Su única limitación es el diámetro de perforación este sistema no se aplica en diámetros menores a 150 mm para fines de fragmentación de rocas. </a:t>
            </a:r>
          </a:p>
          <a:p>
            <a:pPr algn="just"/>
            <a:r>
              <a:rPr lang="es-CL" sz="2400" dirty="0" smtClean="0">
                <a:latin typeface="Times New Roman" pitchFamily="18" charset="0"/>
                <a:cs typeface="Times New Roman" pitchFamily="18" charset="0"/>
              </a:rPr>
              <a:t>La perforación rotativa con una herramienta abrasiva - corona de diamantes o diamantina como se le conoce en la terminología minera- se utiliza exclusivamente para sondajes destinados a la recuperación de testigos de roca con fines de exploración y/o reconocimiento de un cuerpo mineralizado,</a:t>
            </a:r>
          </a:p>
          <a:p>
            <a:endParaRPr lang="es-CL" sz="2400" dirty="0" smtClean="0">
              <a:latin typeface="Times New Roman" pitchFamily="18" charset="0"/>
              <a:cs typeface="Times New Roman" pitchFamily="18" charset="0"/>
            </a:endParaRPr>
          </a:p>
          <a:p>
            <a:endParaRPr lang="es-CL" sz="2400" dirty="0">
              <a:latin typeface="Times New Roman" pitchFamily="18" charset="0"/>
              <a:cs typeface="Times New Roman" pitchFamily="18" charset="0"/>
            </a:endParaRPr>
          </a:p>
        </p:txBody>
      </p:sp>
    </p:spTree>
    <p:extLst>
      <p:ext uri="{BB962C8B-B14F-4D97-AF65-F5344CB8AC3E}">
        <p14:creationId xmlns:p14="http://schemas.microsoft.com/office/powerpoint/2010/main" val="32581152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algn="just">
              <a:buNone/>
            </a:pPr>
            <a:r>
              <a:rPr lang="es-CL" sz="2400" dirty="0" smtClean="0">
                <a:latin typeface="Times New Roman" pitchFamily="18" charset="0"/>
                <a:cs typeface="Times New Roman" pitchFamily="18" charset="0"/>
              </a:rPr>
              <a:t>    </a:t>
            </a:r>
          </a:p>
          <a:p>
            <a:pPr algn="just">
              <a:buNone/>
            </a:pPr>
            <a:r>
              <a:rPr lang="es-CL" sz="2400" dirty="0">
                <a:latin typeface="Times New Roman" pitchFamily="18" charset="0"/>
                <a:cs typeface="Times New Roman" pitchFamily="18" charset="0"/>
              </a:rPr>
              <a:t> </a:t>
            </a:r>
            <a:r>
              <a:rPr lang="es-CL" sz="2400" dirty="0" smtClean="0">
                <a:latin typeface="Times New Roman" pitchFamily="18" charset="0"/>
                <a:cs typeface="Times New Roman" pitchFamily="18" charset="0"/>
              </a:rPr>
              <a:t>   El </a:t>
            </a:r>
            <a:r>
              <a:rPr lang="es-CL" sz="2400" dirty="0">
                <a:latin typeface="Times New Roman" pitchFamily="18" charset="0"/>
                <a:cs typeface="Times New Roman" pitchFamily="18" charset="0"/>
              </a:rPr>
              <a:t>principio utilizado en la perforación rotativa consiste en aplicar energía sobre la roca para poder superar su resistencia a la compresión; </a:t>
            </a:r>
            <a:r>
              <a:rPr lang="es-CL" sz="2400" i="1" u="sng" dirty="0">
                <a:latin typeface="Times New Roman" pitchFamily="18" charset="0"/>
                <a:cs typeface="Times New Roman" pitchFamily="18" charset="0"/>
              </a:rPr>
              <a:t>para lograr este objetivo se aplica fuerza de empuje combinado con la rotación de una herramienta de corte (tricono). </a:t>
            </a:r>
            <a:r>
              <a:rPr lang="es-CL" sz="2400" dirty="0">
                <a:latin typeface="Times New Roman" pitchFamily="18" charset="0"/>
                <a:cs typeface="Times New Roman" pitchFamily="18" charset="0"/>
              </a:rPr>
              <a:t>La eficiencia de este método de perforación es medida por la velocidad de penetración alcanzada. </a:t>
            </a:r>
          </a:p>
          <a:p>
            <a:pPr algn="just">
              <a:buNone/>
            </a:pPr>
            <a:r>
              <a:rPr lang="es-ES" sz="2400" dirty="0">
                <a:latin typeface="Times New Roman" pitchFamily="18" charset="0"/>
                <a:cs typeface="Times New Roman" pitchFamily="18" charset="0"/>
              </a:rPr>
              <a:t>     En esta técnica la broca se hace rotar al final de un tubo hueco de acero llamado tubería de perforación. Se utilizan muchos tipos de brocas, pero la más común de todas consiste en un </a:t>
            </a:r>
            <a:r>
              <a:rPr lang="es-ES" sz="2400" i="1" u="sng" dirty="0">
                <a:latin typeface="Times New Roman" pitchFamily="18" charset="0"/>
                <a:cs typeface="Times New Roman" pitchFamily="18" charset="0"/>
              </a:rPr>
              <a:t>conjunto de tres conos rotatorios con dientes, denominado </a:t>
            </a:r>
            <a:r>
              <a:rPr lang="es-ES" sz="2400" i="1" u="sng" dirty="0" smtClean="0">
                <a:latin typeface="Times New Roman" pitchFamily="18" charset="0"/>
                <a:cs typeface="Times New Roman" pitchFamily="18" charset="0"/>
              </a:rPr>
              <a:t>tricono.</a:t>
            </a:r>
            <a:r>
              <a:rPr lang="es-CL" sz="2400" i="1" u="sng" dirty="0">
                <a:latin typeface="Times New Roman" pitchFamily="18" charset="0"/>
                <a:cs typeface="Times New Roman" pitchFamily="18" charset="0"/>
              </a:rPr>
              <a:t> </a:t>
            </a:r>
            <a:endParaRPr lang="es-CL" sz="2400" i="1" u="sng" dirty="0" smtClean="0">
              <a:latin typeface="Times New Roman" pitchFamily="18" charset="0"/>
              <a:cs typeface="Times New Roman" pitchFamily="18" charset="0"/>
            </a:endParaRPr>
          </a:p>
          <a:p>
            <a:pPr algn="just">
              <a:buNone/>
            </a:pPr>
            <a:r>
              <a:rPr lang="es-CL" sz="2400" dirty="0">
                <a:latin typeface="Times New Roman" pitchFamily="18" charset="0"/>
                <a:cs typeface="Times New Roman" pitchFamily="18" charset="0"/>
              </a:rPr>
              <a:t> </a:t>
            </a:r>
            <a:r>
              <a:rPr lang="es-CL" sz="2400" dirty="0" smtClean="0">
                <a:latin typeface="Times New Roman" pitchFamily="18" charset="0"/>
                <a:cs typeface="Times New Roman" pitchFamily="18" charset="0"/>
              </a:rPr>
              <a:t>   Las </a:t>
            </a:r>
            <a:r>
              <a:rPr lang="es-CL" sz="2400" dirty="0">
                <a:latin typeface="Times New Roman" pitchFamily="18" charset="0"/>
                <a:cs typeface="Times New Roman" pitchFamily="18" charset="0"/>
              </a:rPr>
              <a:t>perforadoras rotativas están constituidas  esencialmente por una fuente de energía, una batería de barras de tubos individualmente o conectados en serie que transmiten el peso, la rotación y el aire de barrido a una broca con dientes de acero o inserto de carburo de tungsteno que actúa sobre la roca.</a:t>
            </a:r>
          </a:p>
          <a:p>
            <a:pPr algn="just">
              <a:buNone/>
            </a:pPr>
            <a:endParaRPr lang="es-ES" sz="2400" dirty="0" smtClean="0">
              <a:latin typeface="Times New Roman" pitchFamily="18" charset="0"/>
              <a:cs typeface="Times New Roman" pitchFamily="18" charset="0"/>
            </a:endParaRPr>
          </a:p>
          <a:p>
            <a:pPr algn="just">
              <a:buNone/>
            </a:pPr>
            <a:endParaRPr lang="es-CL" sz="2400" dirty="0">
              <a:latin typeface="Times New Roman" pitchFamily="18" charset="0"/>
              <a:cs typeface="Times New Roman" pitchFamily="18" charset="0"/>
            </a:endParaRPr>
          </a:p>
          <a:p>
            <a:pPr algn="just">
              <a:buNone/>
            </a:pPr>
            <a:endParaRPr lang="es-CL" sz="2400" dirty="0">
              <a:latin typeface="Times New Roman" pitchFamily="18" charset="0"/>
              <a:cs typeface="Times New Roman" pitchFamily="18" charset="0"/>
            </a:endParaRPr>
          </a:p>
        </p:txBody>
      </p:sp>
    </p:spTree>
    <p:extLst>
      <p:ext uri="{BB962C8B-B14F-4D97-AF65-F5344CB8AC3E}">
        <p14:creationId xmlns:p14="http://schemas.microsoft.com/office/powerpoint/2010/main" val="28349285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marL="0" indent="0" algn="just">
              <a:buNone/>
            </a:pPr>
            <a:r>
              <a:rPr lang="es-CL" sz="2200" dirty="0">
                <a:latin typeface="Times New Roman" pitchFamily="18" charset="0"/>
                <a:cs typeface="Times New Roman" pitchFamily="18" charset="0"/>
              </a:rPr>
              <a:t>La perforación con triconos es muy versátil generalmente de grandes dimensiones para uso en rajos abiertos, montadas sobre camión o sobre orugas con traslación propia, con motor rotatorio independiente y perforación por presión </a:t>
            </a:r>
            <a:r>
              <a:rPr lang="es-CL" sz="2200" i="1" u="sng" dirty="0">
                <a:latin typeface="Times New Roman" pitchFamily="18" charset="0"/>
                <a:cs typeface="Times New Roman" pitchFamily="18" charset="0"/>
              </a:rPr>
              <a:t>(pull down o presión sobre la barra) </a:t>
            </a:r>
            <a:r>
              <a:rPr lang="es-CL" sz="2200" dirty="0">
                <a:latin typeface="Times New Roman" pitchFamily="18" charset="0"/>
                <a:cs typeface="Times New Roman" pitchFamily="18" charset="0"/>
              </a:rPr>
              <a:t>con brocas rotatorias triconicas de 6” a 17</a:t>
            </a:r>
            <a:r>
              <a:rPr lang="es-CL" sz="2200" dirty="0" smtClean="0">
                <a:latin typeface="Times New Roman" pitchFamily="18" charset="0"/>
                <a:cs typeface="Times New Roman" pitchFamily="18" charset="0"/>
              </a:rPr>
              <a:t>” (aproximado) siendo </a:t>
            </a:r>
            <a:r>
              <a:rPr lang="es-CL" sz="2200" dirty="0">
                <a:latin typeface="Times New Roman" pitchFamily="18" charset="0"/>
                <a:cs typeface="Times New Roman" pitchFamily="18" charset="0"/>
              </a:rPr>
              <a:t>las mas comunes de 6”, 9 7/8”, 11 ¼” y 12 5/8”.</a:t>
            </a:r>
          </a:p>
          <a:p>
            <a:pPr marL="0" indent="0">
              <a:buNone/>
            </a:pPr>
            <a:endParaRPr lang="es-CL" dirty="0"/>
          </a:p>
        </p:txBody>
      </p:sp>
      <p:pic>
        <p:nvPicPr>
          <p:cNvPr id="4" name="Picture 6"/>
          <p:cNvPicPr>
            <a:picLocks noChangeAspect="1" noChangeArrowheads="1"/>
          </p:cNvPicPr>
          <p:nvPr/>
        </p:nvPicPr>
        <p:blipFill>
          <a:blip r:embed="rId2" cstate="print"/>
          <a:srcRect/>
          <a:stretch>
            <a:fillRect/>
          </a:stretch>
        </p:blipFill>
        <p:spPr bwMode="auto">
          <a:xfrm>
            <a:off x="1" y="1700808"/>
            <a:ext cx="9144000" cy="5157192"/>
          </a:xfrm>
          <a:prstGeom prst="rect">
            <a:avLst/>
          </a:prstGeom>
          <a:ln>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8745034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Grp="1" noChangeAspect="1" noChangeArrowheads="1"/>
          </p:cNvPicPr>
          <p:nvPr>
            <p:ph idx="1"/>
          </p:nvPr>
        </p:nvPicPr>
        <p:blipFill>
          <a:blip r:embed="rId2" cstate="print"/>
          <a:srcRect/>
          <a:stretch>
            <a:fillRect/>
          </a:stretch>
        </p:blipFill>
        <p:spPr bwMode="auto">
          <a:xfrm>
            <a:off x="0" y="0"/>
            <a:ext cx="4716016" cy="6858000"/>
          </a:xfrm>
          <a:prstGeom prst="rect">
            <a:avLst/>
          </a:prstGeom>
          <a:noFill/>
          <a:ln w="9525">
            <a:noFill/>
            <a:miter lim="800000"/>
            <a:headEnd/>
            <a:tailEnd/>
          </a:ln>
        </p:spPr>
      </p:pic>
      <p:sp>
        <p:nvSpPr>
          <p:cNvPr id="5" name="4 CuadroTexto"/>
          <p:cNvSpPr txBox="1"/>
          <p:nvPr/>
        </p:nvSpPr>
        <p:spPr>
          <a:xfrm>
            <a:off x="4932040" y="188640"/>
            <a:ext cx="3960440" cy="7325082"/>
          </a:xfrm>
          <a:prstGeom prst="rect">
            <a:avLst/>
          </a:prstGeom>
          <a:noFill/>
        </p:spPr>
        <p:txBody>
          <a:bodyPr wrap="square" rtlCol="0">
            <a:spAutoFit/>
          </a:bodyPr>
          <a:lstStyle/>
          <a:p>
            <a:r>
              <a:rPr lang="es-CL" sz="2400" dirty="0" smtClean="0">
                <a:latin typeface="Times New Roman" pitchFamily="18" charset="0"/>
                <a:cs typeface="Times New Roman" pitchFamily="18" charset="0"/>
              </a:rPr>
              <a:t>El principio utilizado por este sistema consiste en aplicar energía a la roca haciendo rotar una herramienta – trepano tricono- conjuntamente con la acción de una gran fuerza de empuje. </a:t>
            </a:r>
          </a:p>
          <a:p>
            <a:r>
              <a:rPr lang="es-CL" sz="2400" dirty="0" smtClean="0">
                <a:latin typeface="Times New Roman" pitchFamily="18" charset="0"/>
                <a:cs typeface="Times New Roman" pitchFamily="18" charset="0"/>
              </a:rPr>
              <a:t>En la práctica minera, este sistema de perforación presenta tres variantes según el tipo de</a:t>
            </a:r>
          </a:p>
          <a:p>
            <a:r>
              <a:rPr lang="es-CL" sz="2400" dirty="0" smtClean="0">
                <a:latin typeface="Times New Roman" pitchFamily="18" charset="0"/>
                <a:cs typeface="Times New Roman" pitchFamily="18" charset="0"/>
              </a:rPr>
              <a:t>herramienta utilizado:</a:t>
            </a:r>
          </a:p>
          <a:p>
            <a:r>
              <a:rPr lang="es-CL" sz="2400" dirty="0" smtClean="0">
                <a:latin typeface="Times New Roman" pitchFamily="18" charset="0"/>
                <a:cs typeface="Times New Roman" pitchFamily="18" charset="0"/>
              </a:rPr>
              <a:t>• Rotación con trépano cortante</a:t>
            </a:r>
          </a:p>
          <a:p>
            <a:r>
              <a:rPr lang="es-CL" sz="2400" dirty="0" smtClean="0">
                <a:latin typeface="Times New Roman" pitchFamily="18" charset="0"/>
                <a:cs typeface="Times New Roman" pitchFamily="18" charset="0"/>
              </a:rPr>
              <a:t>• Rotación con trépano triturante</a:t>
            </a:r>
          </a:p>
          <a:p>
            <a:r>
              <a:rPr lang="es-CL" sz="2400" dirty="0" smtClean="0">
                <a:latin typeface="Times New Roman" pitchFamily="18" charset="0"/>
                <a:cs typeface="Times New Roman" pitchFamily="18" charset="0"/>
              </a:rPr>
              <a:t>• Rotación con herramienta abrasiva</a:t>
            </a:r>
          </a:p>
          <a:p>
            <a:pPr algn="just"/>
            <a:endParaRPr lang="es-CL" sz="2000" dirty="0" smtClean="0">
              <a:latin typeface="Times New Roman" pitchFamily="18" charset="0"/>
              <a:cs typeface="Times New Roman" pitchFamily="18" charset="0"/>
            </a:endParaRPr>
          </a:p>
          <a:p>
            <a:pPr algn="just"/>
            <a:endParaRPr lang="es-CL" dirty="0">
              <a:latin typeface="Times New Roman" pitchFamily="18" charset="0"/>
              <a:cs typeface="Times New Roman" pitchFamily="18" charset="0"/>
            </a:endParaRPr>
          </a:p>
        </p:txBody>
      </p:sp>
    </p:spTree>
    <p:extLst>
      <p:ext uri="{BB962C8B-B14F-4D97-AF65-F5344CB8AC3E}">
        <p14:creationId xmlns:p14="http://schemas.microsoft.com/office/powerpoint/2010/main" val="846063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ictor\Pictures\rotario.jpg"/>
          <p:cNvPicPr>
            <a:picLocks noGrp="1" noChangeAspect="1" noChangeArrowheads="1"/>
          </p:cNvPicPr>
          <p:nvPr>
            <p:ph idx="1"/>
          </p:nvPr>
        </p:nvPicPr>
        <p:blipFill>
          <a:blip r:embed="rId2" cstate="print"/>
          <a:srcRect/>
          <a:stretch>
            <a:fillRect/>
          </a:stretch>
        </p:blipFill>
        <p:spPr bwMode="auto">
          <a:xfrm>
            <a:off x="19016" y="0"/>
            <a:ext cx="5921136" cy="6858000"/>
          </a:xfrm>
          <a:prstGeom prst="rect">
            <a:avLst/>
          </a:prstGeom>
        </p:spPr>
        <p:style>
          <a:lnRef idx="2">
            <a:schemeClr val="dk1"/>
          </a:lnRef>
          <a:fillRef idx="1">
            <a:schemeClr val="lt1"/>
          </a:fillRef>
          <a:effectRef idx="0">
            <a:schemeClr val="dk1"/>
          </a:effectRef>
          <a:fontRef idx="minor">
            <a:schemeClr val="dk1"/>
          </a:fontRef>
        </p:style>
      </p:pic>
      <p:pic>
        <p:nvPicPr>
          <p:cNvPr id="5" name="Picture 7"/>
          <p:cNvPicPr>
            <a:picLocks noChangeAspect="1" noChangeArrowheads="1"/>
          </p:cNvPicPr>
          <p:nvPr/>
        </p:nvPicPr>
        <p:blipFill>
          <a:blip r:embed="rId3" cstate="print"/>
          <a:srcRect/>
          <a:stretch>
            <a:fillRect/>
          </a:stretch>
        </p:blipFill>
        <p:spPr bwMode="auto">
          <a:xfrm>
            <a:off x="5940152" y="1"/>
            <a:ext cx="3203848" cy="6858000"/>
          </a:xfrm>
          <a:prstGeom prst="rect">
            <a:avLst/>
          </a:prstGeom>
          <a:ln>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92269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764704"/>
          </a:xfrm>
        </p:spPr>
        <p:style>
          <a:lnRef idx="1">
            <a:schemeClr val="accent5"/>
          </a:lnRef>
          <a:fillRef idx="2">
            <a:schemeClr val="accent5"/>
          </a:fillRef>
          <a:effectRef idx="1">
            <a:schemeClr val="accent5"/>
          </a:effectRef>
          <a:fontRef idx="minor">
            <a:schemeClr val="dk1"/>
          </a:fontRef>
        </p:style>
        <p:txBody>
          <a:bodyPr/>
          <a:lstStyle/>
          <a:p>
            <a:r>
              <a:rPr lang="es-CL" dirty="0" smtClean="0">
                <a:latin typeface="Times New Roman" pitchFamily="18" charset="0"/>
                <a:cs typeface="Times New Roman" pitchFamily="18" charset="0"/>
              </a:rPr>
              <a:t>ACEROS</a:t>
            </a:r>
            <a:r>
              <a:rPr lang="es-CL" dirty="0" smtClean="0"/>
              <a:t> </a:t>
            </a:r>
            <a:r>
              <a:rPr lang="es-CL" dirty="0" smtClean="0">
                <a:latin typeface="Times New Roman" pitchFamily="18" charset="0"/>
                <a:cs typeface="Times New Roman" pitchFamily="18" charset="0"/>
              </a:rPr>
              <a:t>DE PERFORACION</a:t>
            </a:r>
            <a:endParaRPr lang="es-CL" dirty="0">
              <a:latin typeface="Times New Roman" pitchFamily="18" charset="0"/>
              <a:cs typeface="Times New Roman" pitchFamily="18" charset="0"/>
            </a:endParaRPr>
          </a:p>
        </p:txBody>
      </p:sp>
      <p:sp>
        <p:nvSpPr>
          <p:cNvPr id="3" name="2 Marcador de contenido"/>
          <p:cNvSpPr>
            <a:spLocks noGrp="1"/>
          </p:cNvSpPr>
          <p:nvPr>
            <p:ph idx="1"/>
          </p:nvPr>
        </p:nvSpPr>
        <p:spPr>
          <a:xfrm>
            <a:off x="0" y="764704"/>
            <a:ext cx="9144000" cy="6093296"/>
          </a:xfrm>
        </p:spPr>
        <p:style>
          <a:lnRef idx="2">
            <a:schemeClr val="dk1"/>
          </a:lnRef>
          <a:fillRef idx="1">
            <a:schemeClr val="lt1"/>
          </a:fillRef>
          <a:effectRef idx="0">
            <a:schemeClr val="dk1"/>
          </a:effectRef>
          <a:fontRef idx="minor">
            <a:schemeClr val="dk1"/>
          </a:fontRef>
        </p:style>
        <p:txBody>
          <a:bodyPr>
            <a:normAutofit lnSpcReduction="10000"/>
          </a:bodyPr>
          <a:lstStyle/>
          <a:p>
            <a:pPr algn="just">
              <a:buNone/>
            </a:pPr>
            <a:r>
              <a:rPr lang="es-CL" dirty="0">
                <a:solidFill>
                  <a:srgbClr val="FF0000"/>
                </a:solidFill>
                <a:latin typeface="Times New Roman" pitchFamily="18" charset="0"/>
                <a:cs typeface="Times New Roman" pitchFamily="18" charset="0"/>
              </a:rPr>
              <a:t>GENERALIDADES</a:t>
            </a:r>
          </a:p>
          <a:p>
            <a:pPr marL="0" indent="0" algn="just">
              <a:buNone/>
            </a:pPr>
            <a:r>
              <a:rPr lang="es-CL" sz="2400" dirty="0">
                <a:latin typeface="Times New Roman" pitchFamily="18" charset="0"/>
                <a:cs typeface="Times New Roman" pitchFamily="18" charset="0"/>
              </a:rPr>
              <a:t>Los aceros deben ser capaces de soportar el fuerte desgaste y las mayores exigencias a los que son sometidos. El vertiginoso desarrollo potencial de los equipos para perforación de roca orientados a la industria minera y obras civiles, ha ido aparejado con una constante innovación en los aceros para perforación, cuya vital función es encargarse de taladrar las rocas, mediante la transmisión de las ondas de impacto que son producidas por una perforadora hidráulica o neumática, siendo su principal aplicación la perforación para explotación minera, obras civiles y sondajes</a:t>
            </a:r>
            <a:r>
              <a:rPr lang="es-CL" sz="2400" dirty="0" smtClean="0">
                <a:latin typeface="Times New Roman" pitchFamily="18" charset="0"/>
                <a:cs typeface="Times New Roman" pitchFamily="18" charset="0"/>
              </a:rPr>
              <a:t>.</a:t>
            </a:r>
            <a:r>
              <a:rPr lang="es-CL" sz="2400" dirty="0">
                <a:latin typeface="Times New Roman" pitchFamily="18" charset="0"/>
                <a:cs typeface="Times New Roman" pitchFamily="18" charset="0"/>
              </a:rPr>
              <a:t> Estos componentes deben ser capaces de soportar el fuerte desgaste al que son sometidos en la acción de perforar la roca. Aleaciones de aceros cada vez más resistentes, variaciones en el diseño y componentes, incorporación de metales de mayor dureza, son algunos de los avances efectuados en este campo, cuyo </a:t>
            </a:r>
            <a:r>
              <a:rPr lang="es-CL" sz="2400" dirty="0" smtClean="0">
                <a:latin typeface="Times New Roman" pitchFamily="18" charset="0"/>
                <a:cs typeface="Times New Roman" pitchFamily="18" charset="0"/>
              </a:rPr>
              <a:t>objetivo es: </a:t>
            </a:r>
            <a:r>
              <a:rPr lang="es-CL" sz="2400" i="1" u="sng" dirty="0" smtClean="0">
                <a:latin typeface="Times New Roman" pitchFamily="18" charset="0"/>
                <a:cs typeface="Times New Roman" pitchFamily="18" charset="0"/>
              </a:rPr>
              <a:t>Obtener </a:t>
            </a:r>
            <a:r>
              <a:rPr lang="es-CL" sz="2400" i="1" u="sng" dirty="0">
                <a:latin typeface="Times New Roman" pitchFamily="18" charset="0"/>
                <a:cs typeface="Times New Roman" pitchFamily="18" charset="0"/>
              </a:rPr>
              <a:t>mayor vida </a:t>
            </a:r>
            <a:r>
              <a:rPr lang="es-CL" sz="2400" i="1" u="sng" dirty="0" smtClean="0">
                <a:latin typeface="Times New Roman" pitchFamily="18" charset="0"/>
                <a:cs typeface="Times New Roman" pitchFamily="18" charset="0"/>
              </a:rPr>
              <a:t>útil. Mayor </a:t>
            </a:r>
            <a:r>
              <a:rPr lang="es-CL" sz="2400" i="1" u="sng" dirty="0">
                <a:latin typeface="Times New Roman" pitchFamily="18" charset="0"/>
                <a:cs typeface="Times New Roman" pitchFamily="18" charset="0"/>
              </a:rPr>
              <a:t>velocidad de penetración y </a:t>
            </a:r>
            <a:r>
              <a:rPr lang="es-CL" sz="2400" i="1" u="sng" dirty="0" smtClean="0">
                <a:latin typeface="Times New Roman" pitchFamily="18" charset="0"/>
                <a:cs typeface="Times New Roman" pitchFamily="18" charset="0"/>
              </a:rPr>
              <a:t>Menor </a:t>
            </a:r>
            <a:r>
              <a:rPr lang="es-CL" sz="2400" i="1" u="sng" dirty="0">
                <a:latin typeface="Times New Roman" pitchFamily="18" charset="0"/>
                <a:cs typeface="Times New Roman" pitchFamily="18" charset="0"/>
              </a:rPr>
              <a:t>costo por metro perforado</a:t>
            </a:r>
            <a:r>
              <a:rPr lang="es-CL" sz="2400" i="1" u="sng" dirty="0" smtClean="0">
                <a:latin typeface="Times New Roman" pitchFamily="18" charset="0"/>
                <a:cs typeface="Times New Roman" pitchFamily="18" charset="0"/>
              </a:rPr>
              <a:t>.</a:t>
            </a:r>
            <a:r>
              <a:rPr lang="es-CL" sz="2400" dirty="0"/>
              <a:t> </a:t>
            </a:r>
            <a:r>
              <a:rPr lang="es-CL" sz="2400" dirty="0">
                <a:latin typeface="Times New Roman" pitchFamily="18" charset="0"/>
                <a:cs typeface="Times New Roman" pitchFamily="18" charset="0"/>
              </a:rPr>
              <a:t>"Ha sido imperativo un desarrollo sostenido para poder ir de la mano con la potencia de las perforadoras modernas", </a:t>
            </a:r>
            <a:endParaRPr lang="es-CL" sz="2400" i="1" u="sng" dirty="0">
              <a:latin typeface="Times New Roman" pitchFamily="18" charset="0"/>
              <a:cs typeface="Times New Roman" pitchFamily="18" charset="0"/>
            </a:endParaRPr>
          </a:p>
          <a:p>
            <a:endParaRPr lang="es-CL" dirty="0">
              <a:latin typeface="Times New Roman" pitchFamily="18" charset="0"/>
              <a:cs typeface="Times New Roman" pitchFamily="18" charset="0"/>
            </a:endParaRPr>
          </a:p>
        </p:txBody>
      </p:sp>
    </p:spTree>
    <p:extLst>
      <p:ext uri="{BB962C8B-B14F-4D97-AF65-F5344CB8AC3E}">
        <p14:creationId xmlns:p14="http://schemas.microsoft.com/office/powerpoint/2010/main" val="5057748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s-CL" sz="2380" dirty="0">
                <a:latin typeface="Times New Roman" pitchFamily="18" charset="0"/>
                <a:cs typeface="Times New Roman" pitchFamily="18" charset="0"/>
              </a:rPr>
              <a:t>La perforación por percusión y rotación es la más empleada en la minería y construcción en Chile en términos de metros, lo que ha llevado a una constante evolución de nuevas tecnologías en las máquinas perforadoras hidráulicas, que fueron introducidas en la década de los setenta. Esto hizo necesario disponer de aceros capaces de soportar y transmitir una onda de impacto mucho más poderosa a la roca, obligó a desarrollar nuevas técnicas e incorporar metales más duros y resistentes a la abrasión y al desgaste, como el carburo de tungsteno, empleado como metal de ataque en las brocas. Desde entonces, el mejoramiento ha sido continuo</a:t>
            </a:r>
            <a:r>
              <a:rPr lang="es-CL" sz="2380" dirty="0" smtClean="0">
                <a:latin typeface="Times New Roman" pitchFamily="18" charset="0"/>
                <a:cs typeface="Times New Roman" pitchFamily="18" charset="0"/>
              </a:rPr>
              <a:t>.</a:t>
            </a:r>
            <a:r>
              <a:rPr lang="es-CL" sz="2380" b="1" dirty="0">
                <a:latin typeface="Times New Roman" pitchFamily="18" charset="0"/>
                <a:cs typeface="Times New Roman" pitchFamily="18" charset="0"/>
              </a:rPr>
              <a:t> </a:t>
            </a:r>
            <a:endParaRPr lang="es-CL" sz="2380" b="1" dirty="0" smtClean="0">
              <a:latin typeface="Times New Roman" pitchFamily="18" charset="0"/>
              <a:cs typeface="Times New Roman" pitchFamily="18" charset="0"/>
            </a:endParaRPr>
          </a:p>
          <a:p>
            <a:pPr marL="0" indent="0">
              <a:buNone/>
            </a:pPr>
            <a:r>
              <a:rPr lang="es-CL" sz="2380" b="1" dirty="0" smtClean="0">
                <a:latin typeface="Times New Roman" pitchFamily="18" charset="0"/>
                <a:cs typeface="Times New Roman" pitchFamily="18" charset="0"/>
              </a:rPr>
              <a:t>Mejoramientos en los diseños. </a:t>
            </a:r>
            <a:r>
              <a:rPr lang="es-CL" sz="2380" dirty="0" smtClean="0">
                <a:latin typeface="Times New Roman" pitchFamily="18" charset="0"/>
                <a:cs typeface="Times New Roman" pitchFamily="18" charset="0"/>
              </a:rPr>
              <a:t>Tal </a:t>
            </a:r>
            <a:r>
              <a:rPr lang="es-CL" sz="2380" dirty="0">
                <a:latin typeface="Times New Roman" pitchFamily="18" charset="0"/>
                <a:cs typeface="Times New Roman" pitchFamily="18" charset="0"/>
              </a:rPr>
              <a:t>como se señaló, el diseño de la broca también constituye una variable a tener en cuenta para la obtención de un resultado más favorable. </a:t>
            </a:r>
            <a:r>
              <a:rPr lang="es-CL" sz="2380" dirty="0" smtClean="0">
                <a:latin typeface="Times New Roman" pitchFamily="18" charset="0"/>
                <a:cs typeface="Times New Roman" pitchFamily="18" charset="0"/>
              </a:rPr>
              <a:t>En </a:t>
            </a:r>
            <a:r>
              <a:rPr lang="es-CL" sz="2380" dirty="0">
                <a:latin typeface="Times New Roman" pitchFamily="18" charset="0"/>
                <a:cs typeface="Times New Roman" pitchFamily="18" charset="0"/>
              </a:rPr>
              <a:t>el caso de la cabeza de enfrentamiento, las hay de forma convexa, plana y cóncava; cada una presenta características particulares</a:t>
            </a:r>
            <a:r>
              <a:rPr lang="es-CL" sz="2380" dirty="0" smtClean="0">
                <a:latin typeface="Times New Roman" pitchFamily="18" charset="0"/>
                <a:cs typeface="Times New Roman" pitchFamily="18" charset="0"/>
              </a:rPr>
              <a:t>.</a:t>
            </a:r>
            <a:r>
              <a:rPr lang="es-CL" sz="2380" dirty="0">
                <a:latin typeface="Times New Roman" pitchFamily="18" charset="0"/>
                <a:cs typeface="Times New Roman" pitchFamily="18" charset="0"/>
              </a:rPr>
              <a:t> </a:t>
            </a:r>
            <a:r>
              <a:rPr lang="es-CL" sz="2380" dirty="0" smtClean="0">
                <a:latin typeface="Times New Roman" pitchFamily="18" charset="0"/>
                <a:cs typeface="Times New Roman" pitchFamily="18" charset="0"/>
              </a:rPr>
              <a:t>La </a:t>
            </a:r>
            <a:r>
              <a:rPr lang="es-CL" sz="2380" dirty="0">
                <a:latin typeface="Times New Roman" pitchFamily="18" charset="0"/>
                <a:cs typeface="Times New Roman" pitchFamily="18" charset="0"/>
              </a:rPr>
              <a:t>de más </a:t>
            </a:r>
            <a:r>
              <a:rPr lang="es-CL" sz="2380" dirty="0" smtClean="0">
                <a:latin typeface="Times New Roman" pitchFamily="18" charset="0"/>
                <a:cs typeface="Times New Roman" pitchFamily="18" charset="0"/>
              </a:rPr>
              <a:t>velocidad de  </a:t>
            </a:r>
            <a:r>
              <a:rPr lang="es-CL" sz="2380" dirty="0">
                <a:latin typeface="Times New Roman" pitchFamily="18" charset="0"/>
                <a:cs typeface="Times New Roman" pitchFamily="18" charset="0"/>
              </a:rPr>
              <a:t>penetración, que es generalmente lo que privilegia el usuario, es la cabeza de tipo convexa</a:t>
            </a:r>
            <a:r>
              <a:rPr lang="es-CL" sz="2380" dirty="0" smtClean="0">
                <a:latin typeface="Times New Roman" pitchFamily="18" charset="0"/>
                <a:cs typeface="Times New Roman" pitchFamily="18" charset="0"/>
              </a:rPr>
              <a:t>.</a:t>
            </a:r>
            <a:r>
              <a:rPr lang="es-CL" sz="2380" dirty="0">
                <a:latin typeface="Times New Roman" pitchFamily="18" charset="0"/>
                <a:cs typeface="Times New Roman" pitchFamily="18" charset="0"/>
              </a:rPr>
              <a:t> Sin embargo, presenta el inconveniente que si encuentra una debilidad en el camino de perforación, como una grieta o un bolsón de roca más blanda, tiene una gran facilidad para desviarse</a:t>
            </a:r>
            <a:r>
              <a:rPr lang="es-CL" sz="2400" dirty="0">
                <a:latin typeface="Times New Roman" pitchFamily="18" charset="0"/>
                <a:cs typeface="Times New Roman" pitchFamily="18" charset="0"/>
              </a:rPr>
              <a:t>.</a:t>
            </a:r>
            <a:r>
              <a:rPr lang="es-CL" sz="2400" dirty="0" smtClean="0">
                <a:latin typeface="Times New Roman" pitchFamily="18" charset="0"/>
                <a:cs typeface="Times New Roman" pitchFamily="18" charset="0"/>
              </a:rPr>
              <a:t> </a:t>
            </a:r>
            <a:r>
              <a:rPr lang="es-CL" sz="2400" dirty="0">
                <a:latin typeface="Times New Roman" pitchFamily="18" charset="0"/>
                <a:cs typeface="Times New Roman" pitchFamily="18" charset="0"/>
              </a:rPr>
              <a:t/>
            </a:r>
            <a:br>
              <a:rPr lang="es-CL" sz="2400" dirty="0">
                <a:latin typeface="Times New Roman" pitchFamily="18" charset="0"/>
                <a:cs typeface="Times New Roman" pitchFamily="18" charset="0"/>
              </a:rPr>
            </a:br>
            <a:endParaRPr lang="es-CL" sz="2400" dirty="0">
              <a:latin typeface="Times New Roman" pitchFamily="18" charset="0"/>
              <a:cs typeface="Times New Roman" pitchFamily="18" charset="0"/>
            </a:endParaRPr>
          </a:p>
        </p:txBody>
      </p:sp>
    </p:spTree>
    <p:extLst>
      <p:ext uri="{BB962C8B-B14F-4D97-AF65-F5344CB8AC3E}">
        <p14:creationId xmlns:p14="http://schemas.microsoft.com/office/powerpoint/2010/main" val="5979764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descr="C:\Users\Victor\Pictures\untitled.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234" y="0"/>
            <a:ext cx="4760790" cy="3284983"/>
          </a:xfrm>
          <a:prstGeom prst="rect">
            <a:avLst/>
          </a:prstGeom>
          <a:noFill/>
          <a:extLst>
            <a:ext uri="{909E8E84-426E-40DD-AFC4-6F175D3DCCD1}">
              <a14:hiddenFill xmlns:a14="http://schemas.microsoft.com/office/drawing/2010/main">
                <a:solidFill>
                  <a:srgbClr val="FFFFFF"/>
                </a:solidFill>
              </a14:hiddenFill>
            </a:ext>
          </a:extLst>
        </p:spPr>
      </p:pic>
      <p:pic>
        <p:nvPicPr>
          <p:cNvPr id="253955" name="Picture 3" descr="C:\Users\Victor\Pictures\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
            <a:ext cx="4355976" cy="3284984"/>
          </a:xfrm>
          <a:prstGeom prst="rect">
            <a:avLst/>
          </a:prstGeom>
          <a:noFill/>
          <a:extLst>
            <a:ext uri="{909E8E84-426E-40DD-AFC4-6F175D3DCCD1}">
              <a14:hiddenFill xmlns:a14="http://schemas.microsoft.com/office/drawing/2010/main">
                <a:solidFill>
                  <a:srgbClr val="FFFFFF"/>
                </a:solidFill>
              </a14:hiddenFill>
            </a:ext>
          </a:extLst>
        </p:spPr>
      </p:pic>
      <p:pic>
        <p:nvPicPr>
          <p:cNvPr id="253956" name="Picture 4" descr="C:\Users\Victor\Pictures\images4MNILAJ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284985"/>
            <a:ext cx="4788024" cy="3600400"/>
          </a:xfrm>
          <a:prstGeom prst="rect">
            <a:avLst/>
          </a:prstGeom>
          <a:noFill/>
          <a:extLst>
            <a:ext uri="{909E8E84-426E-40DD-AFC4-6F175D3DCCD1}">
              <a14:hiddenFill xmlns:a14="http://schemas.microsoft.com/office/drawing/2010/main">
                <a:solidFill>
                  <a:srgbClr val="FFFFFF"/>
                </a:solidFill>
              </a14:hiddenFill>
            </a:ext>
          </a:extLst>
        </p:spPr>
      </p:pic>
      <p:pic>
        <p:nvPicPr>
          <p:cNvPr id="253957" name="Picture 5" descr="C:\Users\Victor\Pictures\imagesTH4VPGM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3284985"/>
            <a:ext cx="4355976" cy="343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8713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s-CL" sz="2300" dirty="0" smtClean="0">
                <a:latin typeface="Times New Roman" pitchFamily="18" charset="0"/>
                <a:cs typeface="Times New Roman" pitchFamily="18" charset="0"/>
              </a:rPr>
              <a:t>Sin </a:t>
            </a:r>
            <a:r>
              <a:rPr lang="es-CL" sz="2300" dirty="0">
                <a:latin typeface="Times New Roman" pitchFamily="18" charset="0"/>
                <a:cs typeface="Times New Roman" pitchFamily="18" charset="0"/>
              </a:rPr>
              <a:t>embargo, presenta el inconveniente que si encuentra una debilidad en el camino de perforación, como una grieta o un bolsón de roca más blanda, tiene una gran facilidad para desviarse. Con ello, se corre el riesgo de quedar atascado y producir más desgaste en las otras piezas móviles que están en contacto con el material.</a:t>
            </a:r>
            <a:br>
              <a:rPr lang="es-CL" sz="2300" dirty="0">
                <a:latin typeface="Times New Roman" pitchFamily="18" charset="0"/>
                <a:cs typeface="Times New Roman" pitchFamily="18" charset="0"/>
              </a:rPr>
            </a:br>
            <a:r>
              <a:rPr lang="es-CL" sz="2300" dirty="0">
                <a:latin typeface="Times New Roman" pitchFamily="18" charset="0"/>
                <a:cs typeface="Times New Roman" pitchFamily="18" charset="0"/>
              </a:rPr>
              <a:t>La cabeza de forma plana es muy eficiente para usos generales, ya que es rápida y tiene pocas posibilidades de desviación, manteniendo de mejor forma la rectitud del tiro.</a:t>
            </a:r>
            <a:br>
              <a:rPr lang="es-CL" sz="2300" dirty="0">
                <a:latin typeface="Times New Roman" pitchFamily="18" charset="0"/>
                <a:cs typeface="Times New Roman" pitchFamily="18" charset="0"/>
              </a:rPr>
            </a:br>
            <a:r>
              <a:rPr lang="es-CL" sz="2300" dirty="0">
                <a:latin typeface="Times New Roman" pitchFamily="18" charset="0"/>
                <a:cs typeface="Times New Roman" pitchFamily="18" charset="0"/>
              </a:rPr>
              <a:t>También existen variadas formas de broca en lo que se refiere a la estructura de su cuerpo: estándar, más alargadas, retráctiles (que tienen la posibilidad de cortar hacia atrás, cuando hay riesgo de desviaciones y atascamientos</a:t>
            </a:r>
            <a:r>
              <a:rPr lang="es-CL" sz="2300" dirty="0" smtClean="0">
                <a:latin typeface="Times New Roman" pitchFamily="18" charset="0"/>
                <a:cs typeface="Times New Roman" pitchFamily="18" charset="0"/>
              </a:rPr>
              <a:t>). </a:t>
            </a:r>
            <a:r>
              <a:rPr lang="es-CL" sz="2300" dirty="0">
                <a:latin typeface="Times New Roman" pitchFamily="18" charset="0"/>
                <a:cs typeface="Times New Roman" pitchFamily="18" charset="0"/>
              </a:rPr>
              <a:t/>
            </a:r>
            <a:br>
              <a:rPr lang="es-CL" sz="2300" dirty="0">
                <a:latin typeface="Times New Roman" pitchFamily="18" charset="0"/>
                <a:cs typeface="Times New Roman" pitchFamily="18" charset="0"/>
              </a:rPr>
            </a:br>
            <a:r>
              <a:rPr lang="es-CL" sz="2300" dirty="0">
                <a:latin typeface="Times New Roman" pitchFamily="18" charset="0"/>
                <a:cs typeface="Times New Roman" pitchFamily="18" charset="0"/>
              </a:rPr>
              <a:t>Otro elemento que se ha ido mejorando en el diseño de las brocas, para lograr una mayor eficiencia y economía en la perforación, lo conforman los canales de barrido.</a:t>
            </a:r>
            <a:br>
              <a:rPr lang="es-CL" sz="2300" dirty="0">
                <a:latin typeface="Times New Roman" pitchFamily="18" charset="0"/>
                <a:cs typeface="Times New Roman" pitchFamily="18" charset="0"/>
              </a:rPr>
            </a:br>
            <a:r>
              <a:rPr lang="es-CL" sz="2300" dirty="0">
                <a:latin typeface="Times New Roman" pitchFamily="18" charset="0"/>
                <a:cs typeface="Times New Roman" pitchFamily="18" charset="0"/>
              </a:rPr>
              <a:t>En el pasado lo más habitual era que se dispusiera de un solo canal de barrido, lo que no era suficiente, porque se producía mucho desgaste de los botones periféricos. Por ello, se fueron aumentando los canales de barridos frontales, se puso un barrido lateral; en definitiva, se fueron elaborando diversas alternativas, </a:t>
            </a:r>
            <a:r>
              <a:rPr lang="es-CL" sz="2300" dirty="0" smtClean="0">
                <a:latin typeface="Times New Roman" pitchFamily="18" charset="0"/>
                <a:cs typeface="Times New Roman" pitchFamily="18" charset="0"/>
              </a:rPr>
              <a:t>pensando en cada tipo de terreno.</a:t>
            </a:r>
            <a:endParaRPr lang="es-CL" sz="2300" dirty="0">
              <a:latin typeface="Times New Roman" pitchFamily="18" charset="0"/>
              <a:cs typeface="Times New Roman" pitchFamily="18" charset="0"/>
            </a:endParaRPr>
          </a:p>
        </p:txBody>
      </p:sp>
    </p:spTree>
    <p:extLst>
      <p:ext uri="{BB962C8B-B14F-4D97-AF65-F5344CB8AC3E}">
        <p14:creationId xmlns:p14="http://schemas.microsoft.com/office/powerpoint/2010/main" val="6859331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algn="just">
              <a:buNone/>
            </a:pPr>
            <a:r>
              <a:rPr lang="es-CL" sz="2400" b="1" dirty="0" smtClean="0">
                <a:latin typeface="Times New Roman" pitchFamily="18" charset="0"/>
                <a:cs typeface="Times New Roman" pitchFamily="18" charset="0"/>
              </a:rPr>
              <a:t>     Articulo 156: </a:t>
            </a:r>
            <a:r>
              <a:rPr lang="es-CL" sz="2400" dirty="0" smtClean="0">
                <a:latin typeface="Times New Roman" pitchFamily="18" charset="0"/>
                <a:cs typeface="Times New Roman" pitchFamily="18" charset="0"/>
              </a:rPr>
              <a:t>Después de realizada la tronadura, será obligatorio el uso de instrumentos de gases nocivos los que deberán ser utilizados por personal instruido y capacitado para evaluar las condiciones ambientales.</a:t>
            </a:r>
            <a:r>
              <a:rPr lang="es-CL" sz="2400" b="1" dirty="0">
                <a:latin typeface="Times New Roman" pitchFamily="18" charset="0"/>
                <a:cs typeface="Times New Roman" pitchFamily="18" charset="0"/>
              </a:rPr>
              <a:t> </a:t>
            </a:r>
            <a:endParaRPr lang="es-CL" sz="2400" b="1" dirty="0" smtClean="0">
              <a:latin typeface="Times New Roman" pitchFamily="18" charset="0"/>
              <a:cs typeface="Times New Roman" pitchFamily="18" charset="0"/>
            </a:endParaRPr>
          </a:p>
          <a:p>
            <a:pPr algn="just">
              <a:buNone/>
            </a:pPr>
            <a:r>
              <a:rPr lang="es-CL" sz="2400" b="1" dirty="0" smtClean="0">
                <a:latin typeface="Times New Roman" pitchFamily="18" charset="0"/>
                <a:cs typeface="Times New Roman" pitchFamily="18" charset="0"/>
              </a:rPr>
              <a:t>     Articulo 537: </a:t>
            </a:r>
            <a:r>
              <a:rPr lang="es-CL" sz="2400" dirty="0" smtClean="0">
                <a:latin typeface="Times New Roman" pitchFamily="18" charset="0"/>
                <a:cs typeface="Times New Roman" pitchFamily="18" charset="0"/>
              </a:rPr>
              <a:t>Las operaciones de perforación y tronadura deberán estar normalizadas por procedimientos internos, donde se contemplen a lo menos los siguientes puntos.</a:t>
            </a:r>
          </a:p>
          <a:p>
            <a:pPr marL="457200" indent="-457200" algn="just">
              <a:buAutoNum type="alphaLcPeriod"/>
            </a:pPr>
            <a:r>
              <a:rPr lang="es-CL" sz="2400" dirty="0" smtClean="0">
                <a:latin typeface="Times New Roman" pitchFamily="18" charset="0"/>
                <a:cs typeface="Times New Roman" pitchFamily="18" charset="0"/>
              </a:rPr>
              <a:t>Requisitos y exigencias para el personal que se desempeñe en estas funciones.</a:t>
            </a:r>
          </a:p>
          <a:p>
            <a:pPr marL="457200" indent="-457200" algn="just">
              <a:buAutoNum type="alphaLcPeriod"/>
            </a:pPr>
            <a:r>
              <a:rPr lang="es-CL" sz="2400" dirty="0" smtClean="0">
                <a:latin typeface="Times New Roman" pitchFamily="18" charset="0"/>
                <a:cs typeface="Times New Roman" pitchFamily="18" charset="0"/>
              </a:rPr>
              <a:t>Normas especificas para la operación de equipos, tanto de perforación como de carguío mecanizado de sustancias explosivas.</a:t>
            </a:r>
          </a:p>
          <a:p>
            <a:pPr marL="457200" indent="-457200" algn="just">
              <a:buAutoNum type="alphaLcPeriod"/>
            </a:pPr>
            <a:r>
              <a:rPr lang="es-CL" sz="2400" dirty="0" smtClean="0">
                <a:latin typeface="Times New Roman" pitchFamily="18" charset="0"/>
                <a:cs typeface="Times New Roman" pitchFamily="18" charset="0"/>
              </a:rPr>
              <a:t>Reglas para el carguío de bancos, frentes, evacuación y tronadura.</a:t>
            </a:r>
          </a:p>
          <a:p>
            <a:pPr marL="457200" indent="-457200" algn="just">
              <a:buAutoNum type="alphaLcPeriod"/>
            </a:pPr>
            <a:r>
              <a:rPr lang="es-CL" sz="2400" dirty="0" smtClean="0">
                <a:latin typeface="Times New Roman" pitchFamily="18" charset="0"/>
                <a:cs typeface="Times New Roman" pitchFamily="18" charset="0"/>
              </a:rPr>
              <a:t>Normalización de toda otra actividad que de acuerdo a las condiciones especificas y particulares de la faena, constituya un factor de riesgo de alto potencial.</a:t>
            </a:r>
          </a:p>
          <a:p>
            <a:pPr marL="0" indent="0" algn="just">
              <a:buNone/>
            </a:pPr>
            <a:r>
              <a:rPr lang="es-CL" sz="2400" b="1" dirty="0" smtClean="0">
                <a:latin typeface="Times New Roman" pitchFamily="18" charset="0"/>
                <a:cs typeface="Times New Roman" pitchFamily="18" charset="0"/>
              </a:rPr>
              <a:t>Articulo 538: </a:t>
            </a:r>
            <a:r>
              <a:rPr lang="es-CL" sz="2400" dirty="0" smtClean="0">
                <a:latin typeface="Times New Roman" pitchFamily="18" charset="0"/>
                <a:cs typeface="Times New Roman" pitchFamily="18" charset="0"/>
              </a:rPr>
              <a:t>Se prohíben los trabajos de perforación en el área de un banco o frente, que se este cargando o este cargado con explosivos.</a:t>
            </a:r>
            <a:endParaRPr lang="es-CL"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pPr>
              <a:buNone/>
            </a:pPr>
            <a:r>
              <a:rPr lang="es-CL" sz="2600" dirty="0">
                <a:latin typeface="Times New Roman" pitchFamily="18" charset="0"/>
                <a:cs typeface="Times New Roman" pitchFamily="18" charset="0"/>
              </a:rPr>
              <a:t>La elección del acero de perforación depende de:</a:t>
            </a:r>
          </a:p>
          <a:p>
            <a:pPr marL="0" indent="0">
              <a:buNone/>
            </a:pPr>
            <a:r>
              <a:rPr lang="es-CL" sz="2600" dirty="0" smtClean="0">
                <a:latin typeface="Times New Roman" pitchFamily="18" charset="0"/>
                <a:cs typeface="Times New Roman" pitchFamily="18" charset="0"/>
              </a:rPr>
              <a:t>1.  </a:t>
            </a:r>
            <a:r>
              <a:rPr lang="es-CL" sz="2600" i="1" u="sng" dirty="0" smtClean="0">
                <a:latin typeface="Times New Roman" pitchFamily="18" charset="0"/>
                <a:cs typeface="Times New Roman" pitchFamily="18" charset="0"/>
              </a:rPr>
              <a:t>El </a:t>
            </a:r>
            <a:r>
              <a:rPr lang="es-CL" sz="2600" i="1" u="sng" dirty="0">
                <a:latin typeface="Times New Roman" pitchFamily="18" charset="0"/>
                <a:cs typeface="Times New Roman" pitchFamily="18" charset="0"/>
              </a:rPr>
              <a:t>diámetro de la perforación </a:t>
            </a:r>
            <a:r>
              <a:rPr lang="es-CL" sz="2600" i="1" u="sng" dirty="0" smtClean="0">
                <a:latin typeface="Times New Roman" pitchFamily="18" charset="0"/>
                <a:cs typeface="Times New Roman" pitchFamily="18" charset="0"/>
              </a:rPr>
              <a:t>deseada.</a:t>
            </a:r>
          </a:p>
          <a:p>
            <a:pPr marL="0" indent="0">
              <a:buNone/>
            </a:pPr>
            <a:r>
              <a:rPr lang="es-CL" sz="2600" dirty="0" smtClean="0">
                <a:latin typeface="Times New Roman" pitchFamily="18" charset="0"/>
                <a:cs typeface="Times New Roman" pitchFamily="18" charset="0"/>
              </a:rPr>
              <a:t>2. </a:t>
            </a:r>
            <a:r>
              <a:rPr lang="es-CL" sz="2600" i="1" u="sng" dirty="0" smtClean="0">
                <a:latin typeface="Times New Roman" pitchFamily="18" charset="0"/>
                <a:cs typeface="Times New Roman" pitchFamily="18" charset="0"/>
              </a:rPr>
              <a:t>Tipo </a:t>
            </a:r>
            <a:r>
              <a:rPr lang="es-CL" sz="2600" i="1" u="sng" dirty="0">
                <a:latin typeface="Times New Roman" pitchFamily="18" charset="0"/>
                <a:cs typeface="Times New Roman" pitchFamily="18" charset="0"/>
              </a:rPr>
              <a:t>de </a:t>
            </a:r>
            <a:r>
              <a:rPr lang="es-CL" sz="2600" i="1" u="sng" dirty="0" smtClean="0">
                <a:latin typeface="Times New Roman" pitchFamily="18" charset="0"/>
                <a:cs typeface="Times New Roman" pitchFamily="18" charset="0"/>
              </a:rPr>
              <a:t>roca.</a:t>
            </a:r>
            <a:endParaRPr lang="es-CL" sz="2600" i="1" u="sng" dirty="0">
              <a:latin typeface="Times New Roman" pitchFamily="18" charset="0"/>
              <a:cs typeface="Times New Roman" pitchFamily="18" charset="0"/>
            </a:endParaRPr>
          </a:p>
          <a:p>
            <a:pPr marL="0" indent="0">
              <a:buNone/>
            </a:pPr>
            <a:r>
              <a:rPr lang="es-CL" sz="2600" dirty="0" smtClean="0">
                <a:latin typeface="Times New Roman" pitchFamily="18" charset="0"/>
                <a:cs typeface="Times New Roman" pitchFamily="18" charset="0"/>
              </a:rPr>
              <a:t>3. </a:t>
            </a:r>
            <a:r>
              <a:rPr lang="es-CL" sz="2600" i="1" u="sng" dirty="0" smtClean="0">
                <a:latin typeface="Times New Roman" pitchFamily="18" charset="0"/>
                <a:cs typeface="Times New Roman" pitchFamily="18" charset="0"/>
              </a:rPr>
              <a:t>La perforadora.</a:t>
            </a:r>
            <a:endParaRPr lang="es-CL" sz="2600" i="1" u="sng" dirty="0">
              <a:latin typeface="Times New Roman" pitchFamily="18" charset="0"/>
              <a:cs typeface="Times New Roman" pitchFamily="18" charset="0"/>
            </a:endParaRPr>
          </a:p>
          <a:p>
            <a:pPr marL="0" indent="0">
              <a:buNone/>
            </a:pPr>
            <a:r>
              <a:rPr lang="es-CL" sz="2600" dirty="0" smtClean="0">
                <a:latin typeface="Times New Roman" pitchFamily="18" charset="0"/>
                <a:cs typeface="Times New Roman" pitchFamily="18" charset="0"/>
              </a:rPr>
              <a:t>4. </a:t>
            </a:r>
            <a:r>
              <a:rPr lang="es-CL" sz="2600" i="1" u="sng" dirty="0" smtClean="0">
                <a:latin typeface="Times New Roman" pitchFamily="18" charset="0"/>
                <a:cs typeface="Times New Roman" pitchFamily="18" charset="0"/>
              </a:rPr>
              <a:t>La </a:t>
            </a:r>
            <a:r>
              <a:rPr lang="es-CL" sz="2600" i="1" u="sng" dirty="0">
                <a:latin typeface="Times New Roman" pitchFamily="18" charset="0"/>
                <a:cs typeface="Times New Roman" pitchFamily="18" charset="0"/>
              </a:rPr>
              <a:t>rectitud de la perforación </a:t>
            </a:r>
            <a:r>
              <a:rPr lang="es-CL" sz="2600" i="1" u="sng" dirty="0" smtClean="0">
                <a:latin typeface="Times New Roman" pitchFamily="18" charset="0"/>
                <a:cs typeface="Times New Roman" pitchFamily="18" charset="0"/>
              </a:rPr>
              <a:t>deseada.</a:t>
            </a:r>
            <a:endParaRPr lang="es-CL" sz="2600" i="1" u="sng" dirty="0">
              <a:latin typeface="Times New Roman" pitchFamily="18" charset="0"/>
              <a:cs typeface="Times New Roman" pitchFamily="18" charset="0"/>
            </a:endParaRPr>
          </a:p>
          <a:p>
            <a:r>
              <a:rPr lang="es-CL" sz="2600" dirty="0">
                <a:latin typeface="Times New Roman" pitchFamily="18" charset="0"/>
                <a:cs typeface="Times New Roman" pitchFamily="18" charset="0"/>
              </a:rPr>
              <a:t>Lo primero es seleccionar el mayor diámetro de barra de acuerdo al tamaño de la perforación y de acuerdo a la perforadora.</a:t>
            </a:r>
          </a:p>
          <a:p>
            <a:pPr algn="just">
              <a:buNone/>
            </a:pPr>
            <a:r>
              <a:rPr lang="es-CL" sz="2600" dirty="0" smtClean="0">
                <a:latin typeface="Times New Roman" pitchFamily="18" charset="0"/>
                <a:cs typeface="Times New Roman" pitchFamily="18" charset="0"/>
              </a:rPr>
              <a:t>    Esto </a:t>
            </a:r>
            <a:r>
              <a:rPr lang="es-CL" sz="2600" dirty="0">
                <a:latin typeface="Times New Roman" pitchFamily="18" charset="0"/>
                <a:cs typeface="Times New Roman" pitchFamily="18" charset="0"/>
              </a:rPr>
              <a:t>asegurará una columna rígida, que ayudará a maximizar la rectitud de la perforación , velocidad de penetración y eficiencia del barrido</a:t>
            </a:r>
            <a:r>
              <a:rPr lang="es-CL" sz="2600" dirty="0" smtClean="0">
                <a:latin typeface="Times New Roman" pitchFamily="18" charset="0"/>
                <a:cs typeface="Times New Roman" pitchFamily="18" charset="0"/>
              </a:rPr>
              <a:t>.</a:t>
            </a:r>
            <a:r>
              <a:rPr lang="es-CL" sz="2600" dirty="0">
                <a:solidFill>
                  <a:srgbClr val="FF0000"/>
                </a:solidFill>
                <a:latin typeface="Times New Roman" pitchFamily="18" charset="0"/>
                <a:cs typeface="Times New Roman" pitchFamily="18" charset="0"/>
              </a:rPr>
              <a:t> </a:t>
            </a:r>
            <a:endParaRPr lang="es-CL" sz="2600" dirty="0" smtClean="0">
              <a:solidFill>
                <a:srgbClr val="FF0000"/>
              </a:solidFill>
              <a:latin typeface="Times New Roman" pitchFamily="18" charset="0"/>
              <a:cs typeface="Times New Roman" pitchFamily="18" charset="0"/>
            </a:endParaRPr>
          </a:p>
          <a:p>
            <a:pPr algn="just">
              <a:buNone/>
            </a:pPr>
            <a:r>
              <a:rPr lang="es-CL" sz="2600" dirty="0">
                <a:solidFill>
                  <a:srgbClr val="FF0000"/>
                </a:solidFill>
                <a:latin typeface="Times New Roman" pitchFamily="18" charset="0"/>
                <a:cs typeface="Times New Roman" pitchFamily="18" charset="0"/>
              </a:rPr>
              <a:t> </a:t>
            </a:r>
            <a:r>
              <a:rPr lang="es-CL" sz="2600" dirty="0" smtClean="0">
                <a:solidFill>
                  <a:srgbClr val="FF0000"/>
                </a:solidFill>
                <a:latin typeface="Times New Roman" pitchFamily="18" charset="0"/>
                <a:cs typeface="Times New Roman" pitchFamily="18" charset="0"/>
              </a:rPr>
              <a:t>   </a:t>
            </a:r>
            <a:r>
              <a:rPr lang="es-CL" sz="2600" i="1" dirty="0" smtClean="0">
                <a:solidFill>
                  <a:srgbClr val="FF0000"/>
                </a:solidFill>
                <a:latin typeface="Times New Roman" pitchFamily="18" charset="0"/>
                <a:cs typeface="Times New Roman" pitchFamily="18" charset="0"/>
              </a:rPr>
              <a:t>VELOCIDAD </a:t>
            </a:r>
            <a:r>
              <a:rPr lang="es-CL" sz="2600" i="1" dirty="0">
                <a:solidFill>
                  <a:srgbClr val="FF0000"/>
                </a:solidFill>
                <a:latin typeface="Times New Roman" pitchFamily="18" charset="0"/>
                <a:cs typeface="Times New Roman" pitchFamily="18" charset="0"/>
              </a:rPr>
              <a:t>DE PENETRACION</a:t>
            </a:r>
            <a:r>
              <a:rPr lang="es-CL" sz="2600" dirty="0">
                <a:solidFill>
                  <a:srgbClr val="FF0000"/>
                </a:solidFill>
                <a:latin typeface="Times New Roman" pitchFamily="18" charset="0"/>
                <a:cs typeface="Times New Roman" pitchFamily="18" charset="0"/>
              </a:rPr>
              <a:t>. </a:t>
            </a:r>
          </a:p>
          <a:p>
            <a:pPr algn="just">
              <a:buNone/>
            </a:pPr>
            <a:r>
              <a:rPr lang="es-CL" sz="2600" dirty="0">
                <a:solidFill>
                  <a:srgbClr val="FF0000"/>
                </a:solidFill>
                <a:latin typeface="Times New Roman" pitchFamily="18" charset="0"/>
                <a:cs typeface="Times New Roman" pitchFamily="18" charset="0"/>
              </a:rPr>
              <a:t>    </a:t>
            </a:r>
            <a:r>
              <a:rPr lang="es-CL" sz="2600" dirty="0">
                <a:latin typeface="Times New Roman" pitchFamily="18" charset="0"/>
                <a:cs typeface="Times New Roman" pitchFamily="18" charset="0"/>
              </a:rPr>
              <a:t>Actualmente las brocas de botones son las más usadas en perforación por percusión y rotación, pues con ellas se logra mayor velocidad de penetración, lo que es una de las preocupaciones más importantes de los usuarios, minería, obras civiles, ya que cualquier avance que se obtenga en este sentido, involucra un enorme ahorro de energía, horas hombre de trabajo, materiales y uso de equipos. </a:t>
            </a:r>
            <a:endParaRPr lang="es-CL" sz="2600" dirty="0" smtClean="0">
              <a:latin typeface="Times New Roman" pitchFamily="18" charset="0"/>
              <a:cs typeface="Times New Roman" pitchFamily="18" charset="0"/>
            </a:endParaRPr>
          </a:p>
          <a:p>
            <a:pPr algn="just">
              <a:buNone/>
            </a:pPr>
            <a:r>
              <a:rPr lang="es-CL" sz="2600" dirty="0">
                <a:latin typeface="Times New Roman" pitchFamily="18" charset="0"/>
                <a:cs typeface="Times New Roman" pitchFamily="18" charset="0"/>
              </a:rPr>
              <a:t> </a:t>
            </a:r>
            <a:r>
              <a:rPr lang="es-CL" sz="2600" dirty="0" smtClean="0">
                <a:latin typeface="Times New Roman" pitchFamily="18" charset="0"/>
                <a:cs typeface="Times New Roman" pitchFamily="18" charset="0"/>
              </a:rPr>
              <a:t>    </a:t>
            </a:r>
            <a:endParaRPr lang="es-CL" sz="2400" dirty="0">
              <a:latin typeface="Times New Roman" pitchFamily="18" charset="0"/>
              <a:cs typeface="Times New Roman" pitchFamily="18" charset="0"/>
            </a:endParaRPr>
          </a:p>
          <a:p>
            <a:pPr marL="0" indent="0">
              <a:buNone/>
            </a:pPr>
            <a:endParaRPr lang="es-CL" dirty="0"/>
          </a:p>
        </p:txBody>
      </p:sp>
    </p:spTree>
    <p:extLst>
      <p:ext uri="{BB962C8B-B14F-4D97-AF65-F5344CB8AC3E}">
        <p14:creationId xmlns:p14="http://schemas.microsoft.com/office/powerpoint/2010/main" val="37973074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s-CL" sz="2400" dirty="0">
                <a:latin typeface="Times New Roman" pitchFamily="18" charset="0"/>
                <a:cs typeface="Times New Roman" pitchFamily="18" charset="0"/>
              </a:rPr>
              <a:t>En Chile el tipo de botón más usado en las brocas, es el esférico. Sin embargo, existen otras alternativas, como los botones tipo balísticos o los parabólicos que tienen sus campos de aplicación bien </a:t>
            </a:r>
            <a:r>
              <a:rPr lang="es-CL" sz="2400" dirty="0" smtClean="0">
                <a:latin typeface="Times New Roman" pitchFamily="18" charset="0"/>
                <a:cs typeface="Times New Roman" pitchFamily="18" charset="0"/>
              </a:rPr>
              <a:t>definidos. </a:t>
            </a:r>
          </a:p>
          <a:p>
            <a:pPr marL="0" indent="0">
              <a:buNone/>
            </a:pPr>
            <a:r>
              <a:rPr lang="es-CL" sz="2400" dirty="0" smtClean="0">
                <a:latin typeface="Times New Roman" pitchFamily="18" charset="0"/>
                <a:cs typeface="Times New Roman" pitchFamily="18" charset="0"/>
              </a:rPr>
              <a:t>Las </a:t>
            </a:r>
            <a:r>
              <a:rPr lang="es-CL" sz="2400" dirty="0">
                <a:latin typeface="Times New Roman" pitchFamily="18" charset="0"/>
                <a:cs typeface="Times New Roman" pitchFamily="18" charset="0"/>
              </a:rPr>
              <a:t>brocas con botones esféricos son para rocas duras y semiduras, donde tienen una aceptable velocidad de penetración; los balísticos están más orientados a rocas blandas, mientras que los parabólicos apuntan a un rango de durezas intermedias. A la par con esto, también se ha trabajado mucho por la importancia que tiene  con : la ubicación de los botones, su tamaño y diámetro; lo que va de la mano con la dureza y lo abrasiva de la roca que se requiere perforar.</a:t>
            </a:r>
          </a:p>
          <a:p>
            <a:pPr marL="0" indent="0">
              <a:buNone/>
            </a:pPr>
            <a:endParaRPr lang="es-CL" sz="2400" dirty="0"/>
          </a:p>
        </p:txBody>
      </p:sp>
      <p:pic>
        <p:nvPicPr>
          <p:cNvPr id="4" name="Picture 3"/>
          <p:cNvPicPr>
            <a:picLocks noChangeAspect="1" noChangeArrowheads="1"/>
          </p:cNvPicPr>
          <p:nvPr/>
        </p:nvPicPr>
        <p:blipFill>
          <a:blip r:embed="rId2" cstate="print"/>
          <a:srcRect/>
          <a:stretch>
            <a:fillRect/>
          </a:stretch>
        </p:blipFill>
        <p:spPr bwMode="auto">
          <a:xfrm>
            <a:off x="1" y="3918379"/>
            <a:ext cx="4644008" cy="2939621"/>
          </a:xfrm>
          <a:prstGeom prst="rect">
            <a:avLst/>
          </a:prstGeom>
          <a:ln w="25400" cap="flat" cmpd="sng" algn="ctr">
            <a:solidFill>
              <a:schemeClr val="accent1"/>
            </a:solidFill>
            <a:prstDash val="solid"/>
            <a:headEnd/>
            <a:tailEnd/>
          </a:ln>
        </p:spPr>
        <p:style>
          <a:lnRef idx="2">
            <a:schemeClr val="accent1"/>
          </a:lnRef>
          <a:fillRef idx="1">
            <a:schemeClr val="lt1"/>
          </a:fillRef>
          <a:effectRef idx="0">
            <a:schemeClr val="accent1"/>
          </a:effectRef>
          <a:fontRef idx="minor">
            <a:schemeClr val="dk1"/>
          </a:fontRef>
        </p:style>
      </p:pic>
      <p:pic>
        <p:nvPicPr>
          <p:cNvPr id="5" name="Picture 2"/>
          <p:cNvPicPr>
            <a:picLocks noChangeAspect="1" noChangeArrowheads="1"/>
          </p:cNvPicPr>
          <p:nvPr/>
        </p:nvPicPr>
        <p:blipFill>
          <a:blip r:embed="rId3" cstate="print"/>
          <a:srcRect/>
          <a:stretch>
            <a:fillRect/>
          </a:stretch>
        </p:blipFill>
        <p:spPr bwMode="auto">
          <a:xfrm>
            <a:off x="4644008" y="3918379"/>
            <a:ext cx="4499992" cy="2939621"/>
          </a:xfrm>
          <a:prstGeom prst="rect">
            <a:avLst/>
          </a:prstGeom>
          <a:ln w="25400" cap="flat" cmpd="sng" algn="ctr">
            <a:solidFill>
              <a:schemeClr val="accent1"/>
            </a:solidFill>
            <a:prstDash val="solid"/>
            <a:headEnd/>
            <a:tailEnd/>
          </a:ln>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28191884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fontScale="25000" lnSpcReduction="20000"/>
          </a:bodyPr>
          <a:lstStyle/>
          <a:p>
            <a:pPr marL="0" indent="0" algn="just">
              <a:buNone/>
            </a:pPr>
            <a:r>
              <a:rPr lang="es-CL" sz="9200" dirty="0" smtClean="0">
                <a:solidFill>
                  <a:srgbClr val="FF0000"/>
                </a:solidFill>
                <a:latin typeface="Times New Roman" pitchFamily="18" charset="0"/>
                <a:cs typeface="Times New Roman" pitchFamily="18" charset="0"/>
              </a:rPr>
              <a:t>DESGASTE. </a:t>
            </a:r>
            <a:r>
              <a:rPr lang="es-CL" sz="9200" dirty="0" smtClean="0">
                <a:latin typeface="Times New Roman" pitchFamily="18" charset="0"/>
                <a:cs typeface="Times New Roman" pitchFamily="18" charset="0"/>
              </a:rPr>
              <a:t>En </a:t>
            </a:r>
            <a:r>
              <a:rPr lang="es-CL" sz="9200" dirty="0">
                <a:latin typeface="Times New Roman" pitchFamily="18" charset="0"/>
                <a:cs typeface="Times New Roman" pitchFamily="18" charset="0"/>
              </a:rPr>
              <a:t>cuanto a la vida útil de estas piezas, va a depender mucho de factores como la clase de rocas a atacar, la frecuencia de afilado de las brocas, los hábitos operacionales y las condiciones de uso.</a:t>
            </a:r>
            <a:br>
              <a:rPr lang="es-CL" sz="9200" dirty="0">
                <a:latin typeface="Times New Roman" pitchFamily="18" charset="0"/>
                <a:cs typeface="Times New Roman" pitchFamily="18" charset="0"/>
              </a:rPr>
            </a:br>
            <a:r>
              <a:rPr lang="es-CL" sz="9200" dirty="0">
                <a:latin typeface="Times New Roman" pitchFamily="18" charset="0"/>
                <a:cs typeface="Times New Roman" pitchFamily="18" charset="0"/>
              </a:rPr>
              <a:t>En el caso de la minería del cobre nacional, una broca de 45 mm, que es la más común para el desarrollo de túneles, tiene una vida útil promedio de unos 300 metros; una broca de 64 mm rinde unos 400 metros; y la de 76 mm, aproximadamente 550 metros. "Eso en el macizo andino chileno, pero si esto lo llevamos a roca blanda, como la caliza (cemento) o el caliche (salitre) en el norte del país, una broca puede durar 2.000m sin ningún problema</a:t>
            </a:r>
            <a:r>
              <a:rPr lang="es-CL" sz="9200" dirty="0" smtClean="0">
                <a:latin typeface="Times New Roman" pitchFamily="18" charset="0"/>
                <a:cs typeface="Times New Roman" pitchFamily="18" charset="0"/>
              </a:rPr>
              <a:t>”.</a:t>
            </a:r>
            <a:r>
              <a:rPr lang="es-CL" sz="9200" dirty="0">
                <a:latin typeface="Times New Roman" pitchFamily="18" charset="0"/>
                <a:cs typeface="Times New Roman" pitchFamily="18" charset="0"/>
              </a:rPr>
              <a:t> </a:t>
            </a:r>
            <a:r>
              <a:rPr lang="es-CL" sz="9200" dirty="0" smtClean="0">
                <a:latin typeface="Times New Roman" pitchFamily="18" charset="0"/>
                <a:cs typeface="Times New Roman" pitchFamily="18" charset="0"/>
              </a:rPr>
              <a:t>Sin </a:t>
            </a:r>
            <a:r>
              <a:rPr lang="es-CL" sz="9200" dirty="0">
                <a:latin typeface="Times New Roman" pitchFamily="18" charset="0"/>
                <a:cs typeface="Times New Roman" pitchFamily="18" charset="0"/>
              </a:rPr>
              <a:t>embargo el grueso de las minas de cobre en Chile está en la Cordillera de Los Andes, por lo que presentan un comportamiento </a:t>
            </a:r>
            <a:r>
              <a:rPr lang="es-CL" sz="9200" dirty="0" smtClean="0">
                <a:latin typeface="Times New Roman" pitchFamily="18" charset="0"/>
                <a:cs typeface="Times New Roman" pitchFamily="18" charset="0"/>
              </a:rPr>
              <a:t>similar. No </a:t>
            </a:r>
            <a:r>
              <a:rPr lang="es-CL" sz="9200" dirty="0">
                <a:latin typeface="Times New Roman" pitchFamily="18" charset="0"/>
                <a:cs typeface="Times New Roman" pitchFamily="18" charset="0"/>
              </a:rPr>
              <a:t>obstante, también hay que considerar otras variables, por ejemplo, la misma broca de 45 mm, en una mina de oro, puede durar 80 -120 metros. Ello porque normalmente el oro se encuentra en zonas con alto contenido de cuarzo, que es uno de los elementos más abrasivos que existen en la naturaleza</a:t>
            </a:r>
            <a:r>
              <a:rPr lang="es-CL" sz="9200" dirty="0" smtClean="0">
                <a:latin typeface="Times New Roman" pitchFamily="18" charset="0"/>
                <a:cs typeface="Times New Roman" pitchFamily="18" charset="0"/>
              </a:rPr>
              <a:t>.</a:t>
            </a:r>
          </a:p>
          <a:p>
            <a:pPr marL="0" indent="0" algn="just">
              <a:buNone/>
            </a:pPr>
            <a:r>
              <a:rPr lang="es-CL" sz="9200" dirty="0" smtClean="0">
                <a:solidFill>
                  <a:srgbClr val="FF0000"/>
                </a:solidFill>
                <a:latin typeface="Times New Roman" pitchFamily="18" charset="0"/>
                <a:cs typeface="Times New Roman" pitchFamily="18" charset="0"/>
              </a:rPr>
              <a:t>BARRAS.</a:t>
            </a:r>
            <a:r>
              <a:rPr lang="es-CL" sz="9200" dirty="0">
                <a:solidFill>
                  <a:srgbClr val="FF0000"/>
                </a:solidFill>
                <a:latin typeface="Times New Roman" pitchFamily="18" charset="0"/>
                <a:cs typeface="Times New Roman" pitchFamily="18" charset="0"/>
              </a:rPr>
              <a:t> </a:t>
            </a:r>
            <a:r>
              <a:rPr lang="es-CL" sz="9200" dirty="0">
                <a:latin typeface="Times New Roman" pitchFamily="18" charset="0"/>
                <a:cs typeface="Times New Roman" pitchFamily="18" charset="0"/>
              </a:rPr>
              <a:t>Si bien el mayor desarrollo se ha dado en las brocas, también los otros elementos que conforman los aceros de perforación presentan importantes </a:t>
            </a:r>
            <a:r>
              <a:rPr lang="es-CL" sz="9200" dirty="0" smtClean="0">
                <a:latin typeface="Times New Roman" pitchFamily="18" charset="0"/>
                <a:cs typeface="Times New Roman" pitchFamily="18" charset="0"/>
              </a:rPr>
              <a:t>optimizaciones. En </a:t>
            </a:r>
            <a:r>
              <a:rPr lang="es-CL" sz="9200" dirty="0">
                <a:latin typeface="Times New Roman" pitchFamily="18" charset="0"/>
                <a:cs typeface="Times New Roman" pitchFamily="18" charset="0"/>
              </a:rPr>
              <a:t>una perforación neumática o hidráulica el empleo de aceros seccionales es lo más común. La primera pieza que va directamente acoplada dentro de la perforadora es la culata o culatín, pieza que tiene la misión de recibir el impacto de la perforadora y transmitirlo a lo largo de la barra. La onda de impacto viaja a aproximadamente a 5.000 m por segundo.</a:t>
            </a:r>
          </a:p>
          <a:p>
            <a:pPr marL="0" indent="0">
              <a:buNone/>
            </a:pPr>
            <a:r>
              <a:rPr lang="es-CL" sz="9200" dirty="0">
                <a:latin typeface="Times New Roman" pitchFamily="18" charset="0"/>
                <a:cs typeface="Times New Roman" pitchFamily="18" charset="0"/>
              </a:rPr>
              <a:t/>
            </a:r>
            <a:br>
              <a:rPr lang="es-CL" sz="9200" dirty="0">
                <a:latin typeface="Times New Roman" pitchFamily="18" charset="0"/>
                <a:cs typeface="Times New Roman" pitchFamily="18" charset="0"/>
              </a:rPr>
            </a:br>
            <a:endParaRPr lang="es-CL" sz="9200" dirty="0">
              <a:latin typeface="Times New Roman" pitchFamily="18" charset="0"/>
              <a:cs typeface="Times New Roman" pitchFamily="18" charset="0"/>
            </a:endParaRPr>
          </a:p>
          <a:p>
            <a:pPr marL="0" indent="0">
              <a:buNone/>
            </a:pPr>
            <a:r>
              <a:rPr lang="es-CL" dirty="0" smtClean="0"/>
              <a:t>.</a:t>
            </a:r>
          </a:p>
          <a:p>
            <a:pPr marL="0" indent="0">
              <a:buNone/>
            </a:pPr>
            <a:endParaRPr lang="es-CL" dirty="0"/>
          </a:p>
        </p:txBody>
      </p:sp>
    </p:spTree>
    <p:extLst>
      <p:ext uri="{BB962C8B-B14F-4D97-AF65-F5344CB8AC3E}">
        <p14:creationId xmlns:p14="http://schemas.microsoft.com/office/powerpoint/2010/main" val="10066248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ictor\Pictures\untitled.png"/>
          <p:cNvPicPr>
            <a:picLocks noGrp="1" noChangeAspect="1" noChangeArrowheads="1"/>
          </p:cNvPicPr>
          <p:nvPr>
            <p:ph idx="1"/>
          </p:nvPr>
        </p:nvPicPr>
        <p:blipFill>
          <a:blip r:embed="rId2" cstate="print"/>
          <a:srcRect/>
          <a:stretch>
            <a:fillRect/>
          </a:stretch>
        </p:blipFill>
        <p:spPr bwMode="auto">
          <a:xfrm>
            <a:off x="0" y="1"/>
            <a:ext cx="3059832" cy="3140967"/>
          </a:xfrm>
          <a:prstGeom prst="rect">
            <a:avLst/>
          </a:prstGeom>
        </p:spPr>
        <p:style>
          <a:lnRef idx="2">
            <a:schemeClr val="dk1"/>
          </a:lnRef>
          <a:fillRef idx="1">
            <a:schemeClr val="lt1"/>
          </a:fillRef>
          <a:effectRef idx="0">
            <a:schemeClr val="dk1"/>
          </a:effectRef>
          <a:fontRef idx="minor">
            <a:schemeClr val="dk1"/>
          </a:fontRef>
        </p:style>
      </p:pic>
      <p:pic>
        <p:nvPicPr>
          <p:cNvPr id="5" name="Picture 2"/>
          <p:cNvPicPr>
            <a:picLocks noChangeAspect="1" noChangeArrowheads="1"/>
          </p:cNvPicPr>
          <p:nvPr/>
        </p:nvPicPr>
        <p:blipFill>
          <a:blip r:embed="rId3" cstate="print"/>
          <a:srcRect/>
          <a:stretch>
            <a:fillRect/>
          </a:stretch>
        </p:blipFill>
        <p:spPr bwMode="auto">
          <a:xfrm>
            <a:off x="0" y="3140968"/>
            <a:ext cx="9144000" cy="3717032"/>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6" name="Picture 2"/>
          <p:cNvPicPr>
            <a:picLocks noChangeAspect="1" noChangeArrowheads="1"/>
          </p:cNvPicPr>
          <p:nvPr/>
        </p:nvPicPr>
        <p:blipFill>
          <a:blip r:embed="rId4" cstate="print"/>
          <a:srcRect/>
          <a:stretch>
            <a:fillRect/>
          </a:stretch>
        </p:blipFill>
        <p:spPr bwMode="auto">
          <a:xfrm>
            <a:off x="3093165" y="-12656"/>
            <a:ext cx="3207027" cy="3140968"/>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7" name="Picture 2"/>
          <p:cNvPicPr>
            <a:picLocks noChangeAspect="1" noChangeArrowheads="1"/>
          </p:cNvPicPr>
          <p:nvPr/>
        </p:nvPicPr>
        <p:blipFill>
          <a:blip r:embed="rId5" cstate="print"/>
          <a:srcRect/>
          <a:stretch>
            <a:fillRect/>
          </a:stretch>
        </p:blipFill>
        <p:spPr bwMode="auto">
          <a:xfrm>
            <a:off x="5580112" y="4077072"/>
            <a:ext cx="3563888" cy="2780928"/>
          </a:xfrm>
          <a:prstGeom prst="rect">
            <a:avLst/>
          </a:prstGeom>
          <a:ln w="25400" cap="flat" cmpd="sng" algn="ctr">
            <a:solidFill>
              <a:schemeClr val="dk1"/>
            </a:solidFill>
            <a:prstDash val="solid"/>
            <a:headEnd/>
            <a:tailEnd/>
          </a:ln>
        </p:spPr>
        <p:style>
          <a:lnRef idx="2">
            <a:schemeClr val="dk1"/>
          </a:lnRef>
          <a:fillRef idx="1">
            <a:schemeClr val="lt1"/>
          </a:fillRef>
          <a:effectRef idx="0">
            <a:schemeClr val="dk1"/>
          </a:effectRef>
          <a:fontRef idx="minor">
            <a:schemeClr val="dk1"/>
          </a:fontRef>
        </p:style>
      </p:pic>
      <p:pic>
        <p:nvPicPr>
          <p:cNvPr id="8" name="Picture 1"/>
          <p:cNvPicPr>
            <a:picLocks noChangeAspect="1" noChangeArrowheads="1"/>
          </p:cNvPicPr>
          <p:nvPr/>
        </p:nvPicPr>
        <p:blipFill>
          <a:blip r:embed="rId6" cstate="print"/>
          <a:srcRect/>
          <a:stretch>
            <a:fillRect/>
          </a:stretch>
        </p:blipFill>
        <p:spPr bwMode="auto">
          <a:xfrm>
            <a:off x="6300192" y="0"/>
            <a:ext cx="2843808" cy="3140968"/>
          </a:xfrm>
          <a:prstGeom prst="rect">
            <a:avLst/>
          </a:prstGeom>
          <a:ln w="25400" cap="flat" cmpd="sng" algn="ctr">
            <a:solidFill>
              <a:schemeClr val="dk1"/>
            </a:solidFill>
            <a:prstDash val="solid"/>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0446530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27384"/>
            <a:ext cx="9144000" cy="6858000"/>
          </a:xfrm>
        </p:spPr>
        <p:style>
          <a:lnRef idx="2">
            <a:schemeClr val="dk1"/>
          </a:lnRef>
          <a:fillRef idx="1">
            <a:schemeClr val="lt1"/>
          </a:fillRef>
          <a:effectRef idx="0">
            <a:schemeClr val="dk1"/>
          </a:effectRef>
          <a:fontRef idx="minor">
            <a:schemeClr val="dk1"/>
          </a:fontRef>
        </p:style>
        <p:txBody>
          <a:bodyPr>
            <a:normAutofit/>
          </a:bodyPr>
          <a:lstStyle/>
          <a:p>
            <a:pPr marL="0" indent="0" algn="just">
              <a:buNone/>
            </a:pPr>
            <a:r>
              <a:rPr lang="es-CL" sz="2400" dirty="0">
                <a:latin typeface="Times New Roman" pitchFamily="18" charset="0"/>
                <a:cs typeface="Times New Roman" pitchFamily="18" charset="0"/>
              </a:rPr>
              <a:t>Cuando se trabaja con más de una barra, </a:t>
            </a:r>
            <a:r>
              <a:rPr lang="es-CL" sz="2400" i="1" u="sng" dirty="0">
                <a:latin typeface="Times New Roman" pitchFamily="18" charset="0"/>
                <a:cs typeface="Times New Roman" pitchFamily="18" charset="0"/>
              </a:rPr>
              <a:t>éstas se unen con coplas separadas o se usan barras con coplas incorporadas</a:t>
            </a:r>
            <a:r>
              <a:rPr lang="es-CL" sz="2400" dirty="0">
                <a:latin typeface="Times New Roman" pitchFamily="18" charset="0"/>
                <a:cs typeface="Times New Roman" pitchFamily="18" charset="0"/>
              </a:rPr>
              <a:t>. En estos puntos es importante lograr la menor disipación de energía posible.</a:t>
            </a:r>
            <a:br>
              <a:rPr lang="es-CL" sz="2400" dirty="0">
                <a:latin typeface="Times New Roman" pitchFamily="18" charset="0"/>
                <a:cs typeface="Times New Roman" pitchFamily="18" charset="0"/>
              </a:rPr>
            </a:br>
            <a:r>
              <a:rPr lang="es-CL" sz="2400" dirty="0">
                <a:latin typeface="Times New Roman" pitchFamily="18" charset="0"/>
                <a:cs typeface="Times New Roman" pitchFamily="18" charset="0"/>
              </a:rPr>
              <a:t>En las uniones de los aceros se produce un desgaste muy significativo cuando no hay un fuerte empuje y la onda de impacto no pasa directamente a la roca, sino que se va disipando en esos puntos. Por ello en el pasado, como los sistemas no eran tan poderosos como ahora, se producía mucho desgaste por calentamiento. Hoy en día eso es menos frecuente, además, los fabricantes someten a las barras a modernos tratamientos térmicos para darles mayor resistencia, especialmente a los puntos de unión, ya que deben </a:t>
            </a:r>
            <a:r>
              <a:rPr lang="es-CL" sz="2400" i="1" u="sng" dirty="0">
                <a:latin typeface="Times New Roman" pitchFamily="18" charset="0"/>
                <a:cs typeface="Times New Roman" pitchFamily="18" charset="0"/>
              </a:rPr>
              <a:t>soportar tremendas tensiones de</a:t>
            </a:r>
            <a:r>
              <a:rPr lang="es-CL" sz="2400" dirty="0">
                <a:latin typeface="Times New Roman" pitchFamily="18" charset="0"/>
                <a:cs typeface="Times New Roman" pitchFamily="18" charset="0"/>
              </a:rPr>
              <a:t>: </a:t>
            </a:r>
            <a:r>
              <a:rPr lang="es-CL" sz="2400" i="1" u="sng" dirty="0">
                <a:latin typeface="Times New Roman" pitchFamily="18" charset="0"/>
                <a:cs typeface="Times New Roman" pitchFamily="18" charset="0"/>
              </a:rPr>
              <a:t>impactos, torsión, flexión, fricción y abrasión</a:t>
            </a:r>
            <a:r>
              <a:rPr lang="es-CL" sz="2400" dirty="0">
                <a:latin typeface="Times New Roman" pitchFamily="18" charset="0"/>
                <a:cs typeface="Times New Roman" pitchFamily="18" charset="0"/>
              </a:rPr>
              <a:t>. Es así que para hacerlas más resistentes se han agregado a su fabricación, entre otros elementos, cromo, níquel y molibdeno, mejorando además su dureza y flexibilidad</a:t>
            </a:r>
            <a:r>
              <a:rPr lang="es-CL" sz="2400" dirty="0" smtClean="0">
                <a:latin typeface="Times New Roman" pitchFamily="18" charset="0"/>
                <a:cs typeface="Times New Roman" pitchFamily="18" charset="0"/>
              </a:rPr>
              <a:t>.</a:t>
            </a:r>
            <a:r>
              <a:rPr lang="es-CL" sz="2400" dirty="0">
                <a:latin typeface="Times New Roman" pitchFamily="18" charset="0"/>
                <a:cs typeface="Times New Roman" pitchFamily="18" charset="0"/>
              </a:rPr>
              <a:t> La forma de las barras también ha experimentado cambios, ya que si en un comienzo eran redondas, actualmente hay también hexagonales, diseño que les permite ser más fuertes y mantener mejor la rectitud del tiro</a:t>
            </a:r>
            <a:r>
              <a:rPr lang="es-CL" sz="2400" dirty="0" smtClean="0">
                <a:latin typeface="Times New Roman" pitchFamily="18" charset="0"/>
                <a:cs typeface="Times New Roman" pitchFamily="18" charset="0"/>
              </a:rPr>
              <a:t>.                                                               08.04.15 </a:t>
            </a:r>
            <a:r>
              <a:rPr lang="es-CL" sz="2400" dirty="0" err="1" smtClean="0">
                <a:latin typeface="Times New Roman" pitchFamily="18" charset="0"/>
                <a:cs typeface="Times New Roman" pitchFamily="18" charset="0"/>
              </a:rPr>
              <a:t>tns</a:t>
            </a:r>
            <a:r>
              <a:rPr lang="es-CL" sz="2400" dirty="0" smtClean="0">
                <a:latin typeface="Times New Roman" pitchFamily="18" charset="0"/>
                <a:cs typeface="Times New Roman" pitchFamily="18" charset="0"/>
              </a:rPr>
              <a:t> Diurno.</a:t>
            </a:r>
            <a:endParaRPr lang="es-CL" sz="2400" dirty="0">
              <a:latin typeface="Times New Roman" pitchFamily="18" charset="0"/>
              <a:cs typeface="Times New Roman" pitchFamily="18" charset="0"/>
            </a:endParaRPr>
          </a:p>
        </p:txBody>
      </p:sp>
    </p:spTree>
    <p:extLst>
      <p:ext uri="{BB962C8B-B14F-4D97-AF65-F5344CB8AC3E}">
        <p14:creationId xmlns:p14="http://schemas.microsoft.com/office/powerpoint/2010/main" val="31471598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s-CL" sz="2350" i="1" u="sng" dirty="0" smtClean="0">
                <a:solidFill>
                  <a:srgbClr val="FF0000"/>
                </a:solidFill>
                <a:latin typeface="Times New Roman" pitchFamily="18" charset="0"/>
                <a:cs typeface="Times New Roman" pitchFamily="18" charset="0"/>
              </a:rPr>
              <a:t>CAPACITACION DE LOS OPERADORES. </a:t>
            </a:r>
            <a:r>
              <a:rPr lang="es-CL" sz="2350" dirty="0" smtClean="0">
                <a:latin typeface="Times New Roman" pitchFamily="18" charset="0"/>
                <a:cs typeface="Times New Roman" pitchFamily="18" charset="0"/>
              </a:rPr>
              <a:t>En </a:t>
            </a:r>
            <a:r>
              <a:rPr lang="es-CL" sz="2350" dirty="0">
                <a:latin typeface="Times New Roman" pitchFamily="18" charset="0"/>
                <a:cs typeface="Times New Roman" pitchFamily="18" charset="0"/>
              </a:rPr>
              <a:t>la mayor eficiencia de los equipos y aceros de perforación no sólo influye el desarrollo de mejores tecnologías, sino también su adecuado </a:t>
            </a:r>
            <a:r>
              <a:rPr lang="es-CL" sz="2350" dirty="0" smtClean="0">
                <a:latin typeface="Times New Roman" pitchFamily="18" charset="0"/>
                <a:cs typeface="Times New Roman" pitchFamily="18" charset="0"/>
              </a:rPr>
              <a:t>manejo se advierte </a:t>
            </a:r>
            <a:r>
              <a:rPr lang="es-CL" sz="2350" dirty="0">
                <a:latin typeface="Times New Roman" pitchFamily="18" charset="0"/>
                <a:cs typeface="Times New Roman" pitchFamily="18" charset="0"/>
              </a:rPr>
              <a:t>que es importante mantener una constante capacitación de los operadores para que sepan manejar estos nuevos productos, cada vez más sofisticados. </a:t>
            </a:r>
            <a:br>
              <a:rPr lang="es-CL" sz="2350" dirty="0">
                <a:latin typeface="Times New Roman" pitchFamily="18" charset="0"/>
                <a:cs typeface="Times New Roman" pitchFamily="18" charset="0"/>
              </a:rPr>
            </a:br>
            <a:r>
              <a:rPr lang="es-CL" sz="2350" dirty="0">
                <a:latin typeface="Times New Roman" pitchFamily="18" charset="0"/>
                <a:cs typeface="Times New Roman" pitchFamily="18" charset="0"/>
              </a:rPr>
              <a:t>"Ciertos errores o malas prácticas por parte del operador se deben eliminar o por lo menos disminuir, debido a que (por este errado manejo) las tensiones/fuerzas sobre los aceros se podrían multiplicar, resultando en el rompimiento de los mismos, aún cuando sean más resistentes", asevera.</a:t>
            </a:r>
            <a:br>
              <a:rPr lang="es-CL" sz="2350" dirty="0">
                <a:latin typeface="Times New Roman" pitchFamily="18" charset="0"/>
                <a:cs typeface="Times New Roman" pitchFamily="18" charset="0"/>
              </a:rPr>
            </a:br>
            <a:r>
              <a:rPr lang="es-CL" sz="2350" dirty="0">
                <a:latin typeface="Times New Roman" pitchFamily="18" charset="0"/>
                <a:cs typeface="Times New Roman" pitchFamily="18" charset="0"/>
              </a:rPr>
              <a:t>Por ello, entre los resguardos que se deben tener presentes para garantizar un uso eficiente de todos estos equipos, se destaca:</a:t>
            </a:r>
            <a:br>
              <a:rPr lang="es-CL" sz="2350" dirty="0">
                <a:latin typeface="Times New Roman" pitchFamily="18" charset="0"/>
                <a:cs typeface="Times New Roman" pitchFamily="18" charset="0"/>
              </a:rPr>
            </a:br>
            <a:r>
              <a:rPr lang="es-CL" sz="2350" dirty="0">
                <a:latin typeface="Times New Roman" pitchFamily="18" charset="0"/>
                <a:cs typeface="Times New Roman" pitchFamily="18" charset="0"/>
              </a:rPr>
              <a:t>• </a:t>
            </a:r>
            <a:r>
              <a:rPr lang="es-CL" sz="2350" dirty="0" smtClean="0">
                <a:latin typeface="Times New Roman" pitchFamily="18" charset="0"/>
                <a:cs typeface="Times New Roman" pitchFamily="18" charset="0"/>
              </a:rPr>
              <a:t>  Asegurar </a:t>
            </a:r>
            <a:r>
              <a:rPr lang="es-CL" sz="2350" dirty="0">
                <a:latin typeface="Times New Roman" pitchFamily="18" charset="0"/>
                <a:cs typeface="Times New Roman" pitchFamily="18" charset="0"/>
              </a:rPr>
              <a:t>que el operador esté debidamente capacitado.</a:t>
            </a:r>
            <a:br>
              <a:rPr lang="es-CL" sz="2350" dirty="0">
                <a:latin typeface="Times New Roman" pitchFamily="18" charset="0"/>
                <a:cs typeface="Times New Roman" pitchFamily="18" charset="0"/>
              </a:rPr>
            </a:br>
            <a:r>
              <a:rPr lang="es-CL" sz="2350" dirty="0">
                <a:latin typeface="Times New Roman" pitchFamily="18" charset="0"/>
                <a:cs typeface="Times New Roman" pitchFamily="18" charset="0"/>
              </a:rPr>
              <a:t>• </a:t>
            </a:r>
            <a:r>
              <a:rPr lang="es-CL" sz="2350" dirty="0" smtClean="0">
                <a:latin typeface="Times New Roman" pitchFamily="18" charset="0"/>
                <a:cs typeface="Times New Roman" pitchFamily="18" charset="0"/>
              </a:rPr>
              <a:t>  Equipos </a:t>
            </a:r>
            <a:r>
              <a:rPr lang="es-CL" sz="2350" dirty="0">
                <a:latin typeface="Times New Roman" pitchFamily="18" charset="0"/>
                <a:cs typeface="Times New Roman" pitchFamily="18" charset="0"/>
              </a:rPr>
              <a:t>en buenas condiciones, con sus instrumentos de medición de la fuerza de avance (pulldown) y la velocidad de la rotación, operativos.</a:t>
            </a:r>
            <a:br>
              <a:rPr lang="es-CL" sz="2350" dirty="0">
                <a:latin typeface="Times New Roman" pitchFamily="18" charset="0"/>
                <a:cs typeface="Times New Roman" pitchFamily="18" charset="0"/>
              </a:rPr>
            </a:br>
            <a:r>
              <a:rPr lang="es-CL" sz="2350" dirty="0">
                <a:latin typeface="Times New Roman" pitchFamily="18" charset="0"/>
                <a:cs typeface="Times New Roman" pitchFamily="18" charset="0"/>
              </a:rPr>
              <a:t>• </a:t>
            </a:r>
            <a:r>
              <a:rPr lang="es-CL" sz="2350" dirty="0" smtClean="0">
                <a:latin typeface="Times New Roman" pitchFamily="18" charset="0"/>
                <a:cs typeface="Times New Roman" pitchFamily="18" charset="0"/>
              </a:rPr>
              <a:t>   Hacer </a:t>
            </a:r>
            <a:r>
              <a:rPr lang="es-CL" sz="2350" dirty="0">
                <a:latin typeface="Times New Roman" pitchFamily="18" charset="0"/>
                <a:cs typeface="Times New Roman" pitchFamily="18" charset="0"/>
              </a:rPr>
              <a:t>un seguimiento del desgaste de las brocas y proceder con el afilado oportuno.</a:t>
            </a:r>
            <a:br>
              <a:rPr lang="es-CL" sz="2350" dirty="0">
                <a:latin typeface="Times New Roman" pitchFamily="18" charset="0"/>
                <a:cs typeface="Times New Roman" pitchFamily="18" charset="0"/>
              </a:rPr>
            </a:br>
            <a:r>
              <a:rPr lang="es-CL" sz="2350" dirty="0">
                <a:latin typeface="Times New Roman" pitchFamily="18" charset="0"/>
                <a:cs typeface="Times New Roman" pitchFamily="18" charset="0"/>
              </a:rPr>
              <a:t>• </a:t>
            </a:r>
            <a:r>
              <a:rPr lang="es-CL" sz="2350" dirty="0" smtClean="0">
                <a:latin typeface="Times New Roman" pitchFamily="18" charset="0"/>
                <a:cs typeface="Times New Roman" pitchFamily="18" charset="0"/>
              </a:rPr>
              <a:t>   Que </a:t>
            </a:r>
            <a:r>
              <a:rPr lang="es-CL" sz="2350" dirty="0">
                <a:latin typeface="Times New Roman" pitchFamily="18" charset="0"/>
                <a:cs typeface="Times New Roman" pitchFamily="18" charset="0"/>
              </a:rPr>
              <a:t>el equipo columna/tren de perforación y el operador tengan un buen balance y una adecuada relación.</a:t>
            </a:r>
          </a:p>
        </p:txBody>
      </p:sp>
    </p:spTree>
    <p:extLst>
      <p:ext uri="{BB962C8B-B14F-4D97-AF65-F5344CB8AC3E}">
        <p14:creationId xmlns:p14="http://schemas.microsoft.com/office/powerpoint/2010/main" val="33923175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descr="C:\Users\Victor\Pictures\barra con copla incorporad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435597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47811" name="Picture 3" descr="C:\Users\Victor\Pictures\imagesMN96UPA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0"/>
            <a:ext cx="4788024" cy="3428999"/>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0" y="2996952"/>
            <a:ext cx="3491880" cy="369332"/>
          </a:xfrm>
          <a:prstGeom prst="rect">
            <a:avLst/>
          </a:prstGeom>
          <a:noFill/>
        </p:spPr>
        <p:txBody>
          <a:bodyPr wrap="square" rtlCol="0">
            <a:spAutoFit/>
          </a:bodyPr>
          <a:lstStyle/>
          <a:p>
            <a:r>
              <a:rPr lang="es-CL" b="1" dirty="0" smtClean="0"/>
              <a:t>Barra con copla incorporada</a:t>
            </a:r>
            <a:endParaRPr lang="es-CL" b="1" dirty="0"/>
          </a:p>
        </p:txBody>
      </p:sp>
      <p:pic>
        <p:nvPicPr>
          <p:cNvPr id="11" name="Picture 2"/>
          <p:cNvPicPr>
            <a:picLocks noChangeAspect="1" noChangeArrowheads="1"/>
          </p:cNvPicPr>
          <p:nvPr/>
        </p:nvPicPr>
        <p:blipFill>
          <a:blip r:embed="rId4" cstate="print"/>
          <a:srcRect/>
          <a:stretch>
            <a:fillRect/>
          </a:stretch>
        </p:blipFill>
        <p:spPr bwMode="auto">
          <a:xfrm>
            <a:off x="0" y="3428999"/>
            <a:ext cx="4355976" cy="3429001"/>
          </a:xfrm>
          <a:prstGeom prst="rect">
            <a:avLst/>
          </a:prstGeom>
          <a:ln w="25400" cap="flat" cmpd="sng" algn="ctr">
            <a:solidFill>
              <a:schemeClr val="accent2"/>
            </a:solidFill>
            <a:prstDash val="solid"/>
            <a:headEnd/>
            <a:tailEnd/>
          </a:ln>
        </p:spPr>
        <p:style>
          <a:lnRef idx="2">
            <a:schemeClr val="accent2"/>
          </a:lnRef>
          <a:fillRef idx="1">
            <a:schemeClr val="lt1"/>
          </a:fillRef>
          <a:effectRef idx="0">
            <a:schemeClr val="accent2"/>
          </a:effectRef>
          <a:fontRef idx="minor">
            <a:schemeClr val="dk1"/>
          </a:fontRef>
        </p:style>
      </p:pic>
      <p:sp>
        <p:nvSpPr>
          <p:cNvPr id="9" name="8 CuadroTexto"/>
          <p:cNvSpPr txBox="1"/>
          <p:nvPr/>
        </p:nvSpPr>
        <p:spPr>
          <a:xfrm>
            <a:off x="2699792" y="6093296"/>
            <a:ext cx="1224136" cy="369332"/>
          </a:xfrm>
          <a:prstGeom prst="rect">
            <a:avLst/>
          </a:prstGeom>
          <a:noFill/>
        </p:spPr>
        <p:txBody>
          <a:bodyPr wrap="square" rtlCol="0">
            <a:spAutoFit/>
          </a:bodyPr>
          <a:lstStyle/>
          <a:p>
            <a:r>
              <a:rPr lang="es-CL" b="1" dirty="0" smtClean="0"/>
              <a:t>Coplas</a:t>
            </a:r>
            <a:endParaRPr lang="es-CL" b="1" dirty="0"/>
          </a:p>
        </p:txBody>
      </p:sp>
      <p:pic>
        <p:nvPicPr>
          <p:cNvPr id="13" name="Picture 2"/>
          <p:cNvPicPr>
            <a:picLocks noChangeAspect="1" noChangeArrowheads="1"/>
          </p:cNvPicPr>
          <p:nvPr/>
        </p:nvPicPr>
        <p:blipFill>
          <a:blip r:embed="rId5" cstate="print"/>
          <a:srcRect/>
          <a:stretch>
            <a:fillRect/>
          </a:stretch>
        </p:blipFill>
        <p:spPr bwMode="auto">
          <a:xfrm>
            <a:off x="4355976" y="3428999"/>
            <a:ext cx="4788024" cy="3429001"/>
          </a:xfrm>
          <a:prstGeom prst="rect">
            <a:avLst/>
          </a:prstGeom>
          <a:ln w="25400" cap="flat" cmpd="sng" algn="ctr">
            <a:solidFill>
              <a:schemeClr val="accent2"/>
            </a:solidFill>
            <a:prstDash val="solid"/>
            <a:headEnd/>
            <a:tailEnd/>
          </a:ln>
        </p:spPr>
        <p:style>
          <a:lnRef idx="2">
            <a:schemeClr val="accent2"/>
          </a:lnRef>
          <a:fillRef idx="1">
            <a:schemeClr val="lt1"/>
          </a:fillRef>
          <a:effectRef idx="0">
            <a:schemeClr val="accent2"/>
          </a:effectRef>
          <a:fontRef idx="minor">
            <a:schemeClr val="dk1"/>
          </a:fontRef>
        </p:style>
      </p:pic>
      <p:sp>
        <p:nvSpPr>
          <p:cNvPr id="10" name="9 CuadroTexto"/>
          <p:cNvSpPr txBox="1"/>
          <p:nvPr/>
        </p:nvSpPr>
        <p:spPr>
          <a:xfrm>
            <a:off x="4572000" y="3428999"/>
            <a:ext cx="2808312" cy="369332"/>
          </a:xfrm>
          <a:prstGeom prst="rect">
            <a:avLst/>
          </a:prstGeom>
          <a:noFill/>
        </p:spPr>
        <p:txBody>
          <a:bodyPr wrap="square" rtlCol="0">
            <a:spAutoFit/>
          </a:bodyPr>
          <a:lstStyle/>
          <a:p>
            <a:r>
              <a:rPr lang="es-CL" b="1" dirty="0" smtClean="0"/>
              <a:t>Escariadores</a:t>
            </a:r>
            <a:endParaRPr lang="es-CL" b="1" dirty="0"/>
          </a:p>
        </p:txBody>
      </p:sp>
    </p:spTree>
    <p:extLst>
      <p:ext uri="{BB962C8B-B14F-4D97-AF65-F5344CB8AC3E}">
        <p14:creationId xmlns:p14="http://schemas.microsoft.com/office/powerpoint/2010/main" val="2319040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pPr marL="0" lvl="0" indent="0" algn="just">
              <a:buNone/>
            </a:pPr>
            <a:r>
              <a:rPr lang="es-ES" sz="2500" b="1" dirty="0" smtClean="0">
                <a:solidFill>
                  <a:srgbClr val="FF0000"/>
                </a:solidFill>
                <a:latin typeface="Times New Roman" pitchFamily="18" charset="0"/>
                <a:cs typeface="Times New Roman" pitchFamily="18" charset="0"/>
              </a:rPr>
              <a:t>ACCESORIOS DE PERFORACION</a:t>
            </a:r>
            <a:r>
              <a:rPr lang="es-ES" sz="2500" dirty="0" smtClean="0">
                <a:solidFill>
                  <a:srgbClr val="FF0000"/>
                </a:solidFill>
                <a:latin typeface="Times New Roman" pitchFamily="18" charset="0"/>
                <a:cs typeface="Times New Roman" pitchFamily="18" charset="0"/>
              </a:rPr>
              <a:t>.</a:t>
            </a:r>
            <a:endParaRPr lang="es-CL" sz="2500" dirty="0" smtClean="0">
              <a:solidFill>
                <a:srgbClr val="FF0000"/>
              </a:solidFill>
              <a:latin typeface="Times New Roman" pitchFamily="18" charset="0"/>
              <a:cs typeface="Times New Roman" pitchFamily="18" charset="0"/>
            </a:endParaRPr>
          </a:p>
          <a:p>
            <a:pPr algn="just"/>
            <a:r>
              <a:rPr lang="es-ES" sz="2500" i="1" u="sng" dirty="0" smtClean="0">
                <a:latin typeface="Times New Roman" pitchFamily="18" charset="0"/>
                <a:cs typeface="Times New Roman" pitchFamily="18" charset="0"/>
              </a:rPr>
              <a:t>Columna (sarta) de perforación</a:t>
            </a:r>
            <a:r>
              <a:rPr lang="es-ES" sz="2500" dirty="0" smtClean="0">
                <a:latin typeface="Times New Roman" pitchFamily="18" charset="0"/>
                <a:cs typeface="Times New Roman" pitchFamily="18" charset="0"/>
              </a:rPr>
              <a:t>: Esta es una de los componentes más importante del equipo de perforación, pues se trata de la estructura que conecta la perforadora con la roca y está compuesta de los siguientes elementos.</a:t>
            </a:r>
            <a:endParaRPr lang="es-CL" sz="2500" dirty="0" smtClean="0">
              <a:latin typeface="Times New Roman" pitchFamily="18" charset="0"/>
              <a:cs typeface="Times New Roman" pitchFamily="18" charset="0"/>
            </a:endParaRPr>
          </a:p>
          <a:p>
            <a:pPr lvl="0" algn="just"/>
            <a:r>
              <a:rPr lang="es-ES" sz="2500" i="1" u="sng" dirty="0" smtClean="0">
                <a:latin typeface="Times New Roman" pitchFamily="18" charset="0"/>
                <a:cs typeface="Times New Roman" pitchFamily="18" charset="0"/>
              </a:rPr>
              <a:t>Adaptadores de culatin</a:t>
            </a:r>
            <a:r>
              <a:rPr lang="es-ES" sz="2500" i="1" dirty="0" smtClean="0">
                <a:latin typeface="Times New Roman" pitchFamily="18" charset="0"/>
                <a:cs typeface="Times New Roman" pitchFamily="18" charset="0"/>
              </a:rPr>
              <a:t>: </a:t>
            </a:r>
            <a:r>
              <a:rPr lang="es-ES" sz="2500" dirty="0" smtClean="0">
                <a:latin typeface="Times New Roman" pitchFamily="18" charset="0"/>
                <a:cs typeface="Times New Roman" pitchFamily="18" charset="0"/>
              </a:rPr>
              <a:t>Corresponden a pequeños elementos que se fijan a las perforadoras para transmitir la energía  de impacto, la rotación y el empuje.</a:t>
            </a:r>
            <a:endParaRPr lang="es-CL" sz="2500" dirty="0">
              <a:latin typeface="Times New Roman" pitchFamily="18" charset="0"/>
              <a:cs typeface="Times New Roman" pitchFamily="18" charset="0"/>
            </a:endParaRPr>
          </a:p>
          <a:p>
            <a:pPr lvl="0" algn="just"/>
            <a:r>
              <a:rPr lang="es-ES" sz="2500" i="1" u="sng" dirty="0" smtClean="0">
                <a:latin typeface="Times New Roman" pitchFamily="18" charset="0"/>
                <a:cs typeface="Times New Roman" pitchFamily="18" charset="0"/>
              </a:rPr>
              <a:t>Coplas</a:t>
            </a:r>
            <a:r>
              <a:rPr lang="es-ES" sz="2500" i="1" dirty="0" smtClean="0">
                <a:latin typeface="Times New Roman" pitchFamily="18" charset="0"/>
                <a:cs typeface="Times New Roman" pitchFamily="18" charset="0"/>
              </a:rPr>
              <a:t>: </a:t>
            </a:r>
            <a:r>
              <a:rPr lang="es-ES" sz="2500" dirty="0" smtClean="0">
                <a:latin typeface="Times New Roman" pitchFamily="18" charset="0"/>
                <a:cs typeface="Times New Roman" pitchFamily="18" charset="0"/>
              </a:rPr>
              <a:t>Son estructuras que sirven para unir las barras hasta conseguir la longitud deseada, asegurando que los extremos estén en contacto para una mejor transmisión de la energía.</a:t>
            </a:r>
            <a:r>
              <a:rPr lang="es-ES" sz="2500" b="1" dirty="0">
                <a:latin typeface="Times New Roman" pitchFamily="18" charset="0"/>
                <a:cs typeface="Times New Roman" pitchFamily="18" charset="0"/>
              </a:rPr>
              <a:t> </a:t>
            </a:r>
            <a:endParaRPr lang="es-ES" sz="2500" b="1" dirty="0" smtClean="0">
              <a:latin typeface="Times New Roman" pitchFamily="18" charset="0"/>
              <a:cs typeface="Times New Roman" pitchFamily="18" charset="0"/>
            </a:endParaRPr>
          </a:p>
          <a:p>
            <a:pPr algn="just"/>
            <a:r>
              <a:rPr lang="es-ES" sz="2500" i="1" u="sng" dirty="0" smtClean="0">
                <a:latin typeface="Times New Roman" pitchFamily="18" charset="0"/>
                <a:cs typeface="Times New Roman" pitchFamily="18" charset="0"/>
              </a:rPr>
              <a:t>Barras </a:t>
            </a:r>
            <a:r>
              <a:rPr lang="es-ES" sz="2500" i="1" u="sng" dirty="0">
                <a:latin typeface="Times New Roman" pitchFamily="18" charset="0"/>
                <a:cs typeface="Times New Roman" pitchFamily="18" charset="0"/>
              </a:rPr>
              <a:t>de extensión: </a:t>
            </a:r>
            <a:r>
              <a:rPr lang="es-ES" sz="2500" dirty="0">
                <a:latin typeface="Times New Roman" pitchFamily="18" charset="0"/>
                <a:cs typeface="Times New Roman" pitchFamily="18" charset="0"/>
              </a:rPr>
              <a:t>Son barras empleadas cuando se perfora con martillo en cabeza, estas tienen sección hexagonal o circular en el caso de emplear perforación manual, generalmente lo que se usa son las barras integrales, las cuales tienen unida la barra y el bit, eliminando el empleo de coplas y mejorando la transmisión de energía. </a:t>
            </a:r>
          </a:p>
          <a:p>
            <a:pPr algn="just">
              <a:buNone/>
            </a:pPr>
            <a:r>
              <a:rPr lang="es-ES" sz="2500" dirty="0">
                <a:latin typeface="Times New Roman" pitchFamily="18" charset="0"/>
                <a:cs typeface="Times New Roman" pitchFamily="18" charset="0"/>
              </a:rPr>
              <a:t>     Los elementos tales como: culatin, coplas, barra y broca, tienen también como objetivo lograr un ajuste eficiente entre los elementos de la columna para lograr una adecuada transmisión de la energía. Se debe considerar que un apriete excesivo dificulta el desacoplamiento</a:t>
            </a:r>
            <a:endParaRPr lang="es-CL" sz="2500" dirty="0">
              <a:latin typeface="Times New Roman" pitchFamily="18" charset="0"/>
              <a:cs typeface="Times New Roman" pitchFamily="18" charset="0"/>
            </a:endParaRPr>
          </a:p>
          <a:p>
            <a:pPr lvl="0" algn="just"/>
            <a:endParaRPr lang="es-CL" sz="2500" dirty="0" smtClean="0">
              <a:latin typeface="Times New Roman" pitchFamily="18" charset="0"/>
              <a:cs typeface="Times New Roman" pitchFamily="18" charset="0"/>
            </a:endParaRPr>
          </a:p>
          <a:p>
            <a:endParaRPr lang="es-CL" dirty="0"/>
          </a:p>
        </p:txBody>
      </p:sp>
    </p:spTree>
    <p:extLst>
      <p:ext uri="{BB962C8B-B14F-4D97-AF65-F5344CB8AC3E}">
        <p14:creationId xmlns:p14="http://schemas.microsoft.com/office/powerpoint/2010/main" val="31923476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lnSpcReduction="10000"/>
          </a:bodyPr>
          <a:lstStyle/>
          <a:p>
            <a:pPr lvl="0" algn="just">
              <a:buNone/>
            </a:pPr>
            <a:r>
              <a:rPr lang="es-ES" sz="2500" dirty="0" smtClean="0">
                <a:latin typeface="Times New Roman" pitchFamily="18" charset="0"/>
                <a:cs typeface="Times New Roman" pitchFamily="18" charset="0"/>
              </a:rPr>
              <a:t>    Respecto </a:t>
            </a:r>
            <a:r>
              <a:rPr lang="es-ES" sz="2500" dirty="0">
                <a:latin typeface="Times New Roman" pitchFamily="18" charset="0"/>
                <a:cs typeface="Times New Roman" pitchFamily="18" charset="0"/>
              </a:rPr>
              <a:t>de los materiales con que se construyen la columna, sarta y sus componentes, es importante considerar que los aceros empleados en la estructura de la columna o sarta deben ser resistentes a la </a:t>
            </a:r>
            <a:r>
              <a:rPr lang="es-ES" sz="2500" i="1" u="sng" dirty="0">
                <a:latin typeface="Times New Roman" pitchFamily="18" charset="0"/>
                <a:cs typeface="Times New Roman" pitchFamily="18" charset="0"/>
              </a:rPr>
              <a:t>fatiga, a la flexión, a los impactos, y al desgaste.</a:t>
            </a:r>
          </a:p>
          <a:p>
            <a:pPr lvl="0" algn="just">
              <a:buNone/>
            </a:pPr>
            <a:r>
              <a:rPr lang="es-ES" sz="2500" dirty="0">
                <a:latin typeface="Times New Roman" pitchFamily="18" charset="0"/>
                <a:cs typeface="Times New Roman" pitchFamily="18" charset="0"/>
              </a:rPr>
              <a:t>    Lo ideal es utilizar aceros con un núcleo no muy duro y una superficie endurecida y resistente al desgaste de acuerdo con lo siguiente. </a:t>
            </a:r>
          </a:p>
          <a:p>
            <a:pPr lvl="0" algn="just"/>
            <a:r>
              <a:rPr lang="es-ES" sz="2500" dirty="0" smtClean="0">
                <a:latin typeface="Times New Roman" pitchFamily="18" charset="0"/>
                <a:cs typeface="Times New Roman" pitchFamily="18" charset="0"/>
              </a:rPr>
              <a:t>Aceros </a:t>
            </a:r>
            <a:r>
              <a:rPr lang="es-ES" sz="2500" dirty="0">
                <a:latin typeface="Times New Roman" pitchFamily="18" charset="0"/>
                <a:cs typeface="Times New Roman" pitchFamily="18" charset="0"/>
              </a:rPr>
              <a:t>de alto contenido en Carbono, en los que la dureza deseada se consigue controlando la temperatura en el proceso de fabricación, los culatines se trata por separado para conseguir una alta resistencia a los impactos</a:t>
            </a:r>
            <a:r>
              <a:rPr lang="es-ES" sz="2500" dirty="0" smtClean="0">
                <a:latin typeface="Times New Roman" pitchFamily="18" charset="0"/>
                <a:cs typeface="Times New Roman" pitchFamily="18" charset="0"/>
              </a:rPr>
              <a:t>.</a:t>
            </a:r>
            <a:r>
              <a:rPr lang="es-ES" sz="2500" dirty="0">
                <a:latin typeface="Times New Roman" pitchFamily="18" charset="0"/>
                <a:cs typeface="Times New Roman" pitchFamily="18" charset="0"/>
              </a:rPr>
              <a:t> Aceros de bajo contenido en Carbono, que se utilizan en barras, adaptadores, coplas  y brocas. Se trata de aceros que contienen pequeñas cantidades de cromo y níquel, manganeso y molibdeno.</a:t>
            </a:r>
            <a:endParaRPr lang="es-CL" sz="2500" dirty="0">
              <a:latin typeface="Times New Roman" pitchFamily="18" charset="0"/>
              <a:cs typeface="Times New Roman" pitchFamily="18" charset="0"/>
            </a:endParaRPr>
          </a:p>
          <a:p>
            <a:pPr lvl="0" algn="just"/>
            <a:r>
              <a:rPr lang="es-ES" sz="2500" dirty="0">
                <a:latin typeface="Times New Roman" pitchFamily="18" charset="0"/>
                <a:cs typeface="Times New Roman" pitchFamily="18" charset="0"/>
              </a:rPr>
              <a:t>Los insertos de las brocas se fabrican a partir de carburo de tungsteno y cobalto, ya que estos materiales se caracterizan por su alta resistencia al desgaste y tenacidad, y pueden conseguirse diferentes combinaciones variando el contenido de cobalto entre 6% y 12%.</a:t>
            </a:r>
            <a:endParaRPr lang="es-CL" sz="2500" dirty="0">
              <a:latin typeface="Times New Roman" pitchFamily="18" charset="0"/>
              <a:cs typeface="Times New Roman" pitchFamily="18" charset="0"/>
            </a:endParaRPr>
          </a:p>
          <a:p>
            <a:pPr lvl="0" algn="just">
              <a:buNone/>
            </a:pPr>
            <a:endParaRPr lang="es-CL" sz="2500" dirty="0">
              <a:latin typeface="Times New Roman" pitchFamily="18" charset="0"/>
              <a:cs typeface="Times New Roman" pitchFamily="18" charset="0"/>
            </a:endParaRPr>
          </a:p>
          <a:p>
            <a:pPr marL="0" indent="0">
              <a:buNone/>
            </a:pPr>
            <a:endParaRPr lang="es-CL" dirty="0"/>
          </a:p>
        </p:txBody>
      </p:sp>
    </p:spTree>
    <p:extLst>
      <p:ext uri="{BB962C8B-B14F-4D97-AF65-F5344CB8AC3E}">
        <p14:creationId xmlns:p14="http://schemas.microsoft.com/office/powerpoint/2010/main" val="25573111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1417638"/>
          </a:xfrm>
        </p:spPr>
        <p:style>
          <a:lnRef idx="2">
            <a:schemeClr val="dk1"/>
          </a:lnRef>
          <a:fillRef idx="1">
            <a:schemeClr val="lt1"/>
          </a:fillRef>
          <a:effectRef idx="0">
            <a:schemeClr val="dk1"/>
          </a:effectRef>
          <a:fontRef idx="minor">
            <a:schemeClr val="dk1"/>
          </a:fontRef>
        </p:style>
        <p:txBody>
          <a:bodyPr/>
          <a:lstStyle/>
          <a:p>
            <a:r>
              <a:rPr lang="es-CL" dirty="0" smtClean="0">
                <a:latin typeface="Times New Roman" pitchFamily="18" charset="0"/>
                <a:cs typeface="Times New Roman" pitchFamily="18" charset="0"/>
              </a:rPr>
              <a:t>DEFINICION</a:t>
            </a:r>
            <a:endParaRPr lang="es-CL" dirty="0">
              <a:latin typeface="Times New Roman" pitchFamily="18" charset="0"/>
              <a:cs typeface="Times New Roman" pitchFamily="18" charset="0"/>
            </a:endParaRPr>
          </a:p>
        </p:txBody>
      </p:sp>
      <p:sp>
        <p:nvSpPr>
          <p:cNvPr id="3" name="2 Marcador de contenido"/>
          <p:cNvSpPr>
            <a:spLocks noGrp="1"/>
          </p:cNvSpPr>
          <p:nvPr>
            <p:ph idx="1"/>
          </p:nvPr>
        </p:nvSpPr>
        <p:spPr>
          <a:xfrm>
            <a:off x="0" y="1412776"/>
            <a:ext cx="9144000" cy="5445224"/>
          </a:xfrm>
        </p:spPr>
        <p:style>
          <a:lnRef idx="2">
            <a:schemeClr val="dk1"/>
          </a:lnRef>
          <a:fillRef idx="1">
            <a:schemeClr val="lt1"/>
          </a:fillRef>
          <a:effectRef idx="0">
            <a:schemeClr val="dk1"/>
          </a:effectRef>
          <a:fontRef idx="minor">
            <a:schemeClr val="dk1"/>
          </a:fontRef>
        </p:style>
        <p:txBody>
          <a:bodyPr>
            <a:normAutofit lnSpcReduction="10000"/>
          </a:bodyPr>
          <a:lstStyle/>
          <a:p>
            <a:pPr marL="0" indent="0">
              <a:buNone/>
            </a:pPr>
            <a:r>
              <a:rPr lang="es-CL" sz="3500" dirty="0">
                <a:solidFill>
                  <a:srgbClr val="FF0000"/>
                </a:solidFill>
                <a:latin typeface="Times New Roman" pitchFamily="18" charset="0"/>
                <a:cs typeface="Times New Roman" pitchFamily="18" charset="0"/>
              </a:rPr>
              <a:t>EQUIPOS DE PERFORACION: </a:t>
            </a:r>
            <a:endParaRPr lang="es-CL" sz="3500" dirty="0" smtClean="0">
              <a:solidFill>
                <a:srgbClr val="FF0000"/>
              </a:solidFill>
              <a:latin typeface="Times New Roman" pitchFamily="18" charset="0"/>
              <a:cs typeface="Times New Roman" pitchFamily="18" charset="0"/>
            </a:endParaRPr>
          </a:p>
          <a:p>
            <a:pPr marL="0" indent="0">
              <a:buNone/>
            </a:pPr>
            <a:r>
              <a:rPr lang="es-CL" sz="3500" dirty="0" smtClean="0">
                <a:latin typeface="Times New Roman" pitchFamily="18" charset="0"/>
                <a:cs typeface="Times New Roman" pitchFamily="18" charset="0"/>
              </a:rPr>
              <a:t>Son </a:t>
            </a:r>
            <a:r>
              <a:rPr lang="es-CL" sz="3500" dirty="0">
                <a:latin typeface="Times New Roman" pitchFamily="18" charset="0"/>
                <a:cs typeface="Times New Roman" pitchFamily="18" charset="0"/>
              </a:rPr>
              <a:t>herramientas formadas por un mecanismo apropiado para producir los efectos de percusión o de rotación de la barrena que normalmente va provista de una broca en su extremo de ataque. La perforadora se determina de acuerdo Tipo y tamaño de roca </a:t>
            </a:r>
          </a:p>
          <a:p>
            <a:r>
              <a:rPr lang="es-CL" sz="3500" dirty="0">
                <a:latin typeface="Times New Roman" pitchFamily="18" charset="0"/>
                <a:cs typeface="Times New Roman" pitchFamily="18" charset="0"/>
              </a:rPr>
              <a:t>La naturaleza del terreno </a:t>
            </a:r>
          </a:p>
          <a:p>
            <a:r>
              <a:rPr lang="es-CL" sz="3500" dirty="0">
                <a:latin typeface="Times New Roman" pitchFamily="18" charset="0"/>
                <a:cs typeface="Times New Roman" pitchFamily="18" charset="0"/>
              </a:rPr>
              <a:t>La profundidad y alcance de los barrenos </a:t>
            </a:r>
          </a:p>
          <a:p>
            <a:r>
              <a:rPr lang="es-CL" sz="3500" dirty="0">
                <a:latin typeface="Times New Roman" pitchFamily="18" charset="0"/>
                <a:cs typeface="Times New Roman" pitchFamily="18" charset="0"/>
              </a:rPr>
              <a:t>La roca o </a:t>
            </a:r>
            <a:r>
              <a:rPr lang="es-CL" sz="3500" dirty="0" smtClean="0">
                <a:latin typeface="Times New Roman" pitchFamily="18" charset="0"/>
                <a:cs typeface="Times New Roman" pitchFamily="18" charset="0"/>
              </a:rPr>
              <a:t>que </a:t>
            </a:r>
            <a:r>
              <a:rPr lang="es-CL" sz="3500" dirty="0">
                <a:latin typeface="Times New Roman" pitchFamily="18" charset="0"/>
                <a:cs typeface="Times New Roman" pitchFamily="18" charset="0"/>
              </a:rPr>
              <a:t>quiera producirse</a:t>
            </a:r>
          </a:p>
          <a:p>
            <a:endParaRPr lang="es-CL" dirty="0"/>
          </a:p>
          <a:p>
            <a:endParaRPr lang="es-CL" dirty="0"/>
          </a:p>
        </p:txBody>
      </p:sp>
    </p:spTree>
    <p:extLst>
      <p:ext uri="{BB962C8B-B14F-4D97-AF65-F5344CB8AC3E}">
        <p14:creationId xmlns:p14="http://schemas.microsoft.com/office/powerpoint/2010/main" val="23158722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marL="0" indent="0" algn="just">
              <a:buNone/>
            </a:pPr>
            <a:r>
              <a:rPr lang="es-CL" sz="2400" b="1" dirty="0" smtClean="0">
                <a:latin typeface="Times New Roman" pitchFamily="18" charset="0"/>
                <a:cs typeface="Times New Roman" pitchFamily="18" charset="0"/>
              </a:rPr>
              <a:t>Articulo 539</a:t>
            </a:r>
            <a:r>
              <a:rPr lang="es-CL" sz="2400" dirty="0" smtClean="0">
                <a:latin typeface="Times New Roman" pitchFamily="18" charset="0"/>
                <a:cs typeface="Times New Roman" pitchFamily="18" charset="0"/>
              </a:rPr>
              <a:t>: La perforación en toda mina, deberá efectuarse usando el método de perforación húmeda. Cuando por causa inherentes a las condiciones de perforación, no sea posible utilizar dicho método y previa autorización del servicio, la perforación podrá hacerse en seco, utilizando un sistema de captación de polvo que cumpla con los siguientes requisitos.</a:t>
            </a:r>
          </a:p>
          <a:p>
            <a:pPr marL="457200" indent="-457200" algn="just">
              <a:buAutoNum type="alphaLcPeriod"/>
            </a:pPr>
            <a:r>
              <a:rPr lang="es-CL" sz="2400" dirty="0" smtClean="0">
                <a:latin typeface="Times New Roman" pitchFamily="18" charset="0"/>
                <a:cs typeface="Times New Roman" pitchFamily="18" charset="0"/>
              </a:rPr>
              <a:t>La captación de polvo debe ser automática durante toda la operación.</a:t>
            </a:r>
          </a:p>
          <a:p>
            <a:pPr marL="457200" indent="-457200" algn="just">
              <a:buAutoNum type="alphaLcPeriod"/>
            </a:pPr>
            <a:r>
              <a:rPr lang="es-CL" sz="2400" dirty="0" smtClean="0">
                <a:latin typeface="Times New Roman" pitchFamily="18" charset="0"/>
                <a:cs typeface="Times New Roman" pitchFamily="18" charset="0"/>
              </a:rPr>
              <a:t>El polvo debe ser recolectado sin que pase al ambiente.</a:t>
            </a:r>
          </a:p>
          <a:p>
            <a:pPr marL="457200" indent="-457200" algn="just">
              <a:buAutoNum type="alphaLcPeriod"/>
            </a:pPr>
            <a:r>
              <a:rPr lang="es-CL" sz="2400" dirty="0" smtClean="0">
                <a:latin typeface="Times New Roman" pitchFamily="18" charset="0"/>
                <a:cs typeface="Times New Roman" pitchFamily="18" charset="0"/>
              </a:rPr>
              <a:t>El sistema de captación debe ser mantenido al cien por ciento (100%) de su capacidad.</a:t>
            </a:r>
          </a:p>
          <a:p>
            <a:pPr algn="just">
              <a:buNone/>
            </a:pPr>
            <a:r>
              <a:rPr lang="es-CL" sz="2400" dirty="0" smtClean="0">
                <a:latin typeface="Times New Roman" pitchFamily="18" charset="0"/>
                <a:cs typeface="Times New Roman" pitchFamily="18" charset="0"/>
              </a:rPr>
              <a:t>     El Servicio tendrá un plazo de treinta (30) días para responder a esta solicitud de autorización, desde la fecha de presentación de ella en la Oficina de Partes.</a:t>
            </a:r>
          </a:p>
          <a:p>
            <a:pPr algn="just">
              <a:buNone/>
            </a:pPr>
            <a:r>
              <a:rPr lang="es-CL" sz="2400" dirty="0" smtClean="0">
                <a:latin typeface="Times New Roman" pitchFamily="18" charset="0"/>
                <a:cs typeface="Times New Roman" pitchFamily="18" charset="0"/>
              </a:rPr>
              <a:t>Articulo 541: Los cebos para tronadura deberán hacerse inmediatamente antes de se usados y su numero no podrá ser mayor que los necesarios para dicha voladura/tronadura. Los cebos no podrán ser preparados en el interior de los polvorines, además, el recinto de preparación elegido</a:t>
            </a:r>
            <a:endParaRPr lang="es-CL"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20688"/>
          </a:xfrm>
        </p:spPr>
        <p:style>
          <a:lnRef idx="1">
            <a:schemeClr val="accent1"/>
          </a:lnRef>
          <a:fillRef idx="3">
            <a:schemeClr val="accent1"/>
          </a:fillRef>
          <a:effectRef idx="2">
            <a:schemeClr val="accent1"/>
          </a:effectRef>
          <a:fontRef idx="minor">
            <a:schemeClr val="lt1"/>
          </a:fontRef>
        </p:style>
        <p:txBody>
          <a:bodyPr>
            <a:normAutofit fontScale="90000"/>
          </a:bodyPr>
          <a:lstStyle/>
          <a:p>
            <a:r>
              <a:rPr lang="es-CL" sz="3200" dirty="0" smtClean="0">
                <a:solidFill>
                  <a:schemeClr val="bg1"/>
                </a:solidFill>
                <a:latin typeface="Times New Roman" pitchFamily="18" charset="0"/>
                <a:cs typeface="Times New Roman" pitchFamily="18" charset="0"/>
              </a:rPr>
              <a:t>UNIDAD III: TIPOS Y EQUIPOS DE PERFORACION</a:t>
            </a:r>
            <a:endParaRPr lang="es-CL" sz="3200" dirty="0">
              <a:solidFill>
                <a:schemeClr val="bg1"/>
              </a:solidFill>
              <a:latin typeface="Times New Roman" pitchFamily="18" charset="0"/>
              <a:cs typeface="Times New Roman" pitchFamily="18" charset="0"/>
            </a:endParaRPr>
          </a:p>
        </p:txBody>
      </p:sp>
      <p:sp>
        <p:nvSpPr>
          <p:cNvPr id="3" name="2 Marcador de contenido"/>
          <p:cNvSpPr>
            <a:spLocks noGrp="1"/>
          </p:cNvSpPr>
          <p:nvPr>
            <p:ph idx="1"/>
          </p:nvPr>
        </p:nvSpPr>
        <p:spPr>
          <a:xfrm>
            <a:off x="0" y="620688"/>
            <a:ext cx="9144000" cy="6237312"/>
          </a:xfrm>
        </p:spPr>
        <p:style>
          <a:lnRef idx="2">
            <a:schemeClr val="dk1"/>
          </a:lnRef>
          <a:fillRef idx="1">
            <a:schemeClr val="lt1"/>
          </a:fillRef>
          <a:effectRef idx="0">
            <a:schemeClr val="dk1"/>
          </a:effectRef>
          <a:fontRef idx="minor">
            <a:schemeClr val="dk1"/>
          </a:fontRef>
        </p:style>
        <p:txBody>
          <a:bodyPr>
            <a:noAutofit/>
          </a:bodyPr>
          <a:lstStyle/>
          <a:p>
            <a:pPr algn="just">
              <a:buNone/>
            </a:pPr>
            <a:r>
              <a:rPr lang="es-CL" sz="2400" i="1" dirty="0" smtClean="0">
                <a:solidFill>
                  <a:srgbClr val="FF0000"/>
                </a:solidFill>
                <a:latin typeface="Times New Roman" pitchFamily="18" charset="0"/>
                <a:cs typeface="Times New Roman" pitchFamily="18" charset="0"/>
              </a:rPr>
              <a:t>   </a:t>
            </a:r>
            <a:r>
              <a:rPr lang="es-CL" sz="2400" b="1" dirty="0" smtClean="0">
                <a:latin typeface="Times New Roman" pitchFamily="18" charset="0"/>
                <a:cs typeface="Times New Roman" pitchFamily="18" charset="0"/>
              </a:rPr>
              <a:t>1.  </a:t>
            </a:r>
            <a:r>
              <a:rPr lang="es-CL" sz="2400" i="1" u="sng" dirty="0" smtClean="0">
                <a:solidFill>
                  <a:srgbClr val="FF0000"/>
                </a:solidFill>
                <a:latin typeface="Times New Roman" pitchFamily="18" charset="0"/>
                <a:cs typeface="Times New Roman" pitchFamily="18" charset="0"/>
              </a:rPr>
              <a:t>Maquinas Manuales Rotopercutivas.</a:t>
            </a:r>
            <a:r>
              <a:rPr lang="es-CL" sz="2400" b="1" dirty="0">
                <a:latin typeface="Times New Roman" pitchFamily="18" charset="0"/>
                <a:cs typeface="Times New Roman" pitchFamily="18" charset="0"/>
              </a:rPr>
              <a:t> </a:t>
            </a:r>
            <a:r>
              <a:rPr lang="es-CL" sz="2400" dirty="0">
                <a:latin typeface="Times New Roman" pitchFamily="18" charset="0"/>
                <a:cs typeface="Times New Roman" pitchFamily="18" charset="0"/>
              </a:rPr>
              <a:t>Perforación manual n</a:t>
            </a:r>
            <a:r>
              <a:rPr lang="es-CL" sz="2400" dirty="0" smtClean="0">
                <a:latin typeface="Times New Roman" pitchFamily="18" charset="0"/>
                <a:cs typeface="Times New Roman" pitchFamily="18" charset="0"/>
              </a:rPr>
              <a:t>eumática </a:t>
            </a:r>
            <a:r>
              <a:rPr lang="es-CL" sz="2400" dirty="0">
                <a:latin typeface="Times New Roman" pitchFamily="18" charset="0"/>
                <a:cs typeface="Times New Roman" pitchFamily="18" charset="0"/>
              </a:rPr>
              <a:t>aire </a:t>
            </a:r>
            <a:r>
              <a:rPr lang="es-CL" sz="2400" dirty="0" smtClean="0">
                <a:latin typeface="Times New Roman" pitchFamily="18" charset="0"/>
                <a:cs typeface="Times New Roman" pitchFamily="18" charset="0"/>
              </a:rPr>
              <a:t>comprimido. En </a:t>
            </a:r>
            <a:r>
              <a:rPr lang="es-CL" sz="2400" dirty="0">
                <a:latin typeface="Times New Roman" pitchFamily="18" charset="0"/>
                <a:cs typeface="Times New Roman" pitchFamily="18" charset="0"/>
              </a:rPr>
              <a:t>este tipo de perforación se usan equipos ligeros operados por perforistas. Este método se utiliza en trabajos de pequeña envergadura, donde, principalmente por dimensiones, no es posible usar otras máquinas o no se justifica económicamente su empleo</a:t>
            </a:r>
            <a:r>
              <a:rPr lang="es-CL" sz="2400" dirty="0" smtClean="0">
                <a:latin typeface="Times New Roman" pitchFamily="18" charset="0"/>
                <a:cs typeface="Times New Roman" pitchFamily="18" charset="0"/>
              </a:rPr>
              <a:t>.</a:t>
            </a:r>
            <a:r>
              <a:rPr lang="es-CL" sz="2400" dirty="0">
                <a:latin typeface="Times New Roman" pitchFamily="18" charset="0"/>
                <a:cs typeface="Times New Roman" pitchFamily="18" charset="0"/>
              </a:rPr>
              <a:t> </a:t>
            </a:r>
            <a:r>
              <a:rPr lang="es-CL" sz="2400" dirty="0" smtClean="0">
                <a:latin typeface="Times New Roman" pitchFamily="18" charset="0"/>
                <a:cs typeface="Times New Roman" pitchFamily="18" charset="0"/>
              </a:rPr>
              <a:t>En </a:t>
            </a:r>
            <a:r>
              <a:rPr lang="es-CL" sz="2400" dirty="0">
                <a:latin typeface="Times New Roman" pitchFamily="18" charset="0"/>
                <a:cs typeface="Times New Roman" pitchFamily="18" charset="0"/>
              </a:rPr>
              <a:t>este tipo de perforadoras, el martillo es accionado por aire comprimido. Los principales componentes de este sistema son:</a:t>
            </a:r>
          </a:p>
          <a:p>
            <a:pPr algn="just"/>
            <a:r>
              <a:rPr lang="es-CL" sz="2400" dirty="0">
                <a:latin typeface="Times New Roman" pitchFamily="18" charset="0"/>
                <a:cs typeface="Times New Roman" pitchFamily="18" charset="0"/>
              </a:rPr>
              <a:t>Cilindro cerrado con una tapa delantera que dispone de una abertura axial donde va colocado el elemento portabarra, así como un dispositivo retenedor de barras de perforación. </a:t>
            </a:r>
          </a:p>
          <a:p>
            <a:pPr algn="just"/>
            <a:r>
              <a:rPr lang="es-CL" sz="2400" dirty="0">
                <a:latin typeface="Times New Roman" pitchFamily="18" charset="0"/>
                <a:cs typeface="Times New Roman" pitchFamily="18" charset="0"/>
              </a:rPr>
              <a:t>El pistón, que con su movimiento alternado golpea el vástago o culata a través de la cual se transmite la onda de choque a las barras.</a:t>
            </a:r>
          </a:p>
          <a:p>
            <a:pPr algn="just"/>
            <a:r>
              <a:rPr lang="es-CL" sz="2400" dirty="0">
                <a:latin typeface="Times New Roman" pitchFamily="18" charset="0"/>
                <a:cs typeface="Times New Roman" pitchFamily="18" charset="0"/>
              </a:rPr>
              <a:t>La válvula, que regula el paso de aire comprimido en un volumen determinado y de manera alternativa a la parte anterior y posterior del pistón</a:t>
            </a:r>
            <a:r>
              <a:rPr lang="es-CL" sz="2400" dirty="0" smtClean="0">
                <a:latin typeface="Times New Roman" pitchFamily="18" charset="0"/>
                <a:cs typeface="Times New Roman" pitchFamily="18" charset="0"/>
              </a:rPr>
              <a:t>.</a:t>
            </a:r>
            <a:r>
              <a:rPr lang="es-CL" sz="2400" b="1" dirty="0">
                <a:latin typeface="Times New Roman" pitchFamily="18" charset="0"/>
                <a:cs typeface="Times New Roman" pitchFamily="18" charset="0"/>
              </a:rPr>
              <a:t> </a:t>
            </a:r>
            <a:endParaRPr lang="es-CL" sz="2400" dirty="0">
              <a:latin typeface="Times New Roman" pitchFamily="18" charset="0"/>
              <a:cs typeface="Times New Roman" pitchFamily="18" charset="0"/>
            </a:endParaRPr>
          </a:p>
        </p:txBody>
      </p:sp>
    </p:spTree>
    <p:extLst>
      <p:ext uri="{BB962C8B-B14F-4D97-AF65-F5344CB8AC3E}">
        <p14:creationId xmlns:p14="http://schemas.microsoft.com/office/powerpoint/2010/main" val="32628453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lstStyle/>
          <a:p>
            <a:r>
              <a:rPr lang="es-CL" sz="2400" dirty="0">
                <a:latin typeface="Times New Roman" pitchFamily="18" charset="0"/>
                <a:cs typeface="Times New Roman" pitchFamily="18" charset="0"/>
              </a:rPr>
              <a:t>El mecanismo de rotación, ya sea de barra estriada o de rotación independiente.</a:t>
            </a:r>
          </a:p>
          <a:p>
            <a:r>
              <a:rPr lang="es-CL" sz="2400" dirty="0">
                <a:latin typeface="Times New Roman" pitchFamily="18" charset="0"/>
                <a:cs typeface="Times New Roman" pitchFamily="18" charset="0"/>
              </a:rPr>
              <a:t>El sistema de barrido, que consiste en un tubo que permite el paso del aire hasta el interior de las barras. </a:t>
            </a:r>
          </a:p>
          <a:p>
            <a:pPr marL="0" indent="0">
              <a:buNone/>
            </a:pPr>
            <a:r>
              <a:rPr lang="es-CL" dirty="0">
                <a:latin typeface="Times New Roman" pitchFamily="18" charset="0"/>
                <a:cs typeface="Times New Roman" pitchFamily="18" charset="0"/>
              </a:rPr>
              <a:t> </a:t>
            </a:r>
          </a:p>
          <a:p>
            <a:pPr marL="0" indent="0">
              <a:buNone/>
            </a:pPr>
            <a:r>
              <a:rPr lang="es-CL" i="1" u="sng" dirty="0">
                <a:solidFill>
                  <a:srgbClr val="FF0000"/>
                </a:solidFill>
                <a:latin typeface="Times New Roman" pitchFamily="18" charset="0"/>
                <a:cs typeface="Times New Roman" pitchFamily="18" charset="0"/>
              </a:rPr>
              <a:t> </a:t>
            </a:r>
          </a:p>
          <a:p>
            <a:endParaRPr lang="es-CL" dirty="0"/>
          </a:p>
        </p:txBody>
      </p:sp>
      <p:pic>
        <p:nvPicPr>
          <p:cNvPr id="5" name="Picture 2"/>
          <p:cNvPicPr>
            <a:picLocks noChangeAspect="1" noChangeArrowheads="1"/>
          </p:cNvPicPr>
          <p:nvPr/>
        </p:nvPicPr>
        <p:blipFill>
          <a:blip r:embed="rId2" cstate="print"/>
          <a:srcRect/>
          <a:stretch>
            <a:fillRect/>
          </a:stretch>
        </p:blipFill>
        <p:spPr bwMode="auto">
          <a:xfrm>
            <a:off x="0" y="1628799"/>
            <a:ext cx="4580888" cy="5229201"/>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7" name="Picture 2" descr="C:\Users\Victor\Pictures\slide-10-728.jpg"/>
          <p:cNvPicPr>
            <a:picLocks noChangeAspect="1" noChangeArrowheads="1"/>
          </p:cNvPicPr>
          <p:nvPr/>
        </p:nvPicPr>
        <p:blipFill>
          <a:blip r:embed="rId3" cstate="print"/>
          <a:srcRect/>
          <a:stretch>
            <a:fillRect/>
          </a:stretch>
        </p:blipFill>
        <p:spPr bwMode="auto">
          <a:xfrm>
            <a:off x="4644008" y="1628800"/>
            <a:ext cx="4499992" cy="522920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3554980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lnSpcReduction="10000"/>
          </a:bodyPr>
          <a:lstStyle/>
          <a:p>
            <a:pPr>
              <a:buNone/>
            </a:pPr>
            <a:r>
              <a:rPr lang="es-CL" sz="2400" i="1" dirty="0" smtClean="0">
                <a:solidFill>
                  <a:srgbClr val="FF0000"/>
                </a:solidFill>
                <a:latin typeface="Times New Roman" pitchFamily="18" charset="0"/>
                <a:cs typeface="Times New Roman" pitchFamily="18" charset="0"/>
              </a:rPr>
              <a:t>    </a:t>
            </a:r>
            <a:r>
              <a:rPr lang="es-CL" sz="2400" i="1" u="sng" dirty="0" smtClean="0">
                <a:solidFill>
                  <a:srgbClr val="FF0000"/>
                </a:solidFill>
                <a:latin typeface="Times New Roman" pitchFamily="18" charset="0"/>
                <a:cs typeface="Times New Roman" pitchFamily="18" charset="0"/>
              </a:rPr>
              <a:t>Empujadores</a:t>
            </a:r>
            <a:r>
              <a:rPr lang="es-CL" sz="2400" b="1" dirty="0" smtClean="0">
                <a:solidFill>
                  <a:srgbClr val="FF0000"/>
                </a:solidFill>
                <a:latin typeface="Times New Roman" pitchFamily="18" charset="0"/>
                <a:cs typeface="Times New Roman" pitchFamily="18" charset="0"/>
              </a:rPr>
              <a:t>.</a:t>
            </a:r>
            <a:r>
              <a:rPr lang="es-CL" sz="2400" dirty="0">
                <a:solidFill>
                  <a:srgbClr val="FF0000"/>
                </a:solidFill>
                <a:latin typeface="Times New Roman" pitchFamily="18" charset="0"/>
                <a:cs typeface="Times New Roman" pitchFamily="18" charset="0"/>
              </a:rPr>
              <a:t> </a:t>
            </a:r>
            <a:r>
              <a:rPr lang="es-CL" sz="2400" dirty="0" smtClean="0">
                <a:latin typeface="Times New Roman" pitchFamily="18" charset="0"/>
                <a:cs typeface="Times New Roman" pitchFamily="18" charset="0"/>
              </a:rPr>
              <a:t>Son </a:t>
            </a:r>
            <a:r>
              <a:rPr lang="es-CL" sz="2400" dirty="0">
                <a:latin typeface="Times New Roman" pitchFamily="18" charset="0"/>
                <a:cs typeface="Times New Roman" pitchFamily="18" charset="0"/>
              </a:rPr>
              <a:t>los accesorios utilizados para dar el empuje que requiere la perforadora. </a:t>
            </a:r>
          </a:p>
          <a:p>
            <a:r>
              <a:rPr lang="es-CL" sz="2400" dirty="0">
                <a:latin typeface="Times New Roman" pitchFamily="18" charset="0"/>
                <a:cs typeface="Times New Roman" pitchFamily="18" charset="0"/>
              </a:rPr>
              <a:t>Básicamente, un empujador consta de dos tubos: uno exterior de aluminio o de un metal ligero y otro interior de acero, el que va unido a la perforadora. </a:t>
            </a:r>
          </a:p>
          <a:p>
            <a:r>
              <a:rPr lang="es-CL" sz="2400" dirty="0">
                <a:latin typeface="Times New Roman" pitchFamily="18" charset="0"/>
                <a:cs typeface="Times New Roman" pitchFamily="18" charset="0"/>
              </a:rPr>
              <a:t>El tubo interior actúa como un pistón de doble efecto, controlándose su posición y fuerza de empuje con una válvula que va conectada al circuito de aire comprimido. Esto permite avanzar con la perforación y usar el accionamiento neumático del empujador para el avance respectivo.</a:t>
            </a:r>
          </a:p>
          <a:p>
            <a:pPr>
              <a:buNone/>
            </a:pPr>
            <a:r>
              <a:rPr lang="es-CL" sz="2400" dirty="0">
                <a:latin typeface="Times New Roman" pitchFamily="18" charset="0"/>
                <a:cs typeface="Times New Roman" pitchFamily="18" charset="0"/>
              </a:rPr>
              <a:t> </a:t>
            </a:r>
            <a:r>
              <a:rPr lang="es-CL" sz="2400" dirty="0" smtClean="0">
                <a:latin typeface="Times New Roman" pitchFamily="18" charset="0"/>
                <a:cs typeface="Times New Roman" pitchFamily="18" charset="0"/>
              </a:rPr>
              <a:t>   Perforación. </a:t>
            </a:r>
          </a:p>
          <a:p>
            <a:pPr>
              <a:buNone/>
            </a:pPr>
            <a:r>
              <a:rPr lang="es-CL" sz="2400" dirty="0">
                <a:latin typeface="Times New Roman" pitchFamily="18" charset="0"/>
                <a:cs typeface="Times New Roman" pitchFamily="18" charset="0"/>
              </a:rPr>
              <a:t> </a:t>
            </a:r>
            <a:r>
              <a:rPr lang="es-CL" sz="2400" dirty="0" smtClean="0">
                <a:latin typeface="Times New Roman" pitchFamily="18" charset="0"/>
                <a:cs typeface="Times New Roman" pitchFamily="18" charset="0"/>
              </a:rPr>
              <a:t>a. El perforista para iniciar la perforación debe posicionarse al lado de la perforadora y el ayudante de perforista debe estar pegado a la frente agarrando el barreno para empatar en el punto indicado para la perforación. (con agua)</a:t>
            </a:r>
          </a:p>
          <a:p>
            <a:pPr>
              <a:buNone/>
            </a:pPr>
            <a:r>
              <a:rPr lang="es-CL" sz="2400" dirty="0" smtClean="0">
                <a:latin typeface="Times New Roman" pitchFamily="18" charset="0"/>
                <a:cs typeface="Times New Roman" pitchFamily="18" charset="0"/>
              </a:rPr>
              <a:t>b. El perforista una vez que empato el barreno (patero) debe abrir el agua para evitar la producción de polvo. De cuando en cuando debe sopletear para eliminar el detrito de la perforación.</a:t>
            </a:r>
            <a:endParaRPr lang="es-CL" sz="2400" dirty="0">
              <a:latin typeface="Times New Roman" pitchFamily="18" charset="0"/>
              <a:cs typeface="Times New Roman" pitchFamily="18" charset="0"/>
            </a:endParaRPr>
          </a:p>
          <a:p>
            <a:endParaRPr lang="es-CL" dirty="0"/>
          </a:p>
        </p:txBody>
      </p:sp>
    </p:spTree>
    <p:extLst>
      <p:ext uri="{BB962C8B-B14F-4D97-AF65-F5344CB8AC3E}">
        <p14:creationId xmlns:p14="http://schemas.microsoft.com/office/powerpoint/2010/main" val="26328013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s-CL" sz="2400" dirty="0" smtClean="0">
                <a:latin typeface="Times New Roman" pitchFamily="18" charset="0"/>
                <a:cs typeface="Times New Roman" pitchFamily="18" charset="0"/>
              </a:rPr>
              <a:t>c. La barra de avance, la perforadora, y el taladro o perforación deben estar alineados en todo momento para evitar desviaciones en la perforación.</a:t>
            </a:r>
          </a:p>
          <a:p>
            <a:pPr marL="0" indent="0">
              <a:buNone/>
            </a:pPr>
            <a:r>
              <a:rPr lang="es-CL" sz="2400" dirty="0" smtClean="0">
                <a:latin typeface="Times New Roman" pitchFamily="18" charset="0"/>
                <a:cs typeface="Times New Roman" pitchFamily="18" charset="0"/>
              </a:rPr>
              <a:t>d. Una vez rematado el avance con el patero, debe cambiar de barreno para lo cual debe retirar el patero y colocar la barra seguidora.</a:t>
            </a:r>
          </a:p>
          <a:p>
            <a:pPr marL="0" indent="0">
              <a:buNone/>
            </a:pPr>
            <a:r>
              <a:rPr lang="es-CL" sz="2400" dirty="0" smtClean="0">
                <a:latin typeface="Times New Roman" pitchFamily="18" charset="0"/>
                <a:cs typeface="Times New Roman" pitchFamily="18" charset="0"/>
              </a:rPr>
              <a:t>e. Remata la perforación con la barra seguidora debe cambiar barreno a la barra para terminar el tiro.</a:t>
            </a:r>
          </a:p>
          <a:p>
            <a:pPr marL="0" indent="0">
              <a:buNone/>
            </a:pPr>
            <a:r>
              <a:rPr lang="es-CL" sz="2400" dirty="0" smtClean="0">
                <a:latin typeface="Times New Roman" pitchFamily="18" charset="0"/>
                <a:cs typeface="Times New Roman" pitchFamily="18" charset="0"/>
              </a:rPr>
              <a:t>e. En todo momento de la perforación el empujador debe estar muy bien apoyado en el piso.</a:t>
            </a:r>
          </a:p>
          <a:p>
            <a:pPr marL="0" indent="0">
              <a:buNone/>
            </a:pPr>
            <a:r>
              <a:rPr lang="es-CL" sz="2400" dirty="0">
                <a:latin typeface="Times New Roman" pitchFamily="18" charset="0"/>
                <a:cs typeface="Times New Roman" pitchFamily="18" charset="0"/>
              </a:rPr>
              <a:t>f</a:t>
            </a:r>
            <a:r>
              <a:rPr lang="es-CL" sz="2400" dirty="0" smtClean="0">
                <a:latin typeface="Times New Roman" pitchFamily="18" charset="0"/>
                <a:cs typeface="Times New Roman" pitchFamily="18" charset="0"/>
              </a:rPr>
              <a:t>. Una vez rematada la perforación, ejemplo 1,80 m, debe dejar la perforación limpia, soplando con la maquina e inyectando agua y aire para lograr la limpieza.</a:t>
            </a:r>
          </a:p>
          <a:p>
            <a:pPr marL="0" indent="0">
              <a:buNone/>
            </a:pPr>
            <a:r>
              <a:rPr lang="es-CL" sz="2400" dirty="0" smtClean="0">
                <a:latin typeface="Times New Roman" pitchFamily="18" charset="0"/>
                <a:cs typeface="Times New Roman" pitchFamily="18" charset="0"/>
              </a:rPr>
              <a:t>g. Antes de la perforación debe chequear la lubricación, red de agua y red de aire comprimido.</a:t>
            </a:r>
          </a:p>
          <a:p>
            <a:pPr marL="0" indent="0">
              <a:buNone/>
            </a:pPr>
            <a:r>
              <a:rPr lang="es-CL" sz="2400" dirty="0" smtClean="0">
                <a:latin typeface="Times New Roman" pitchFamily="18" charset="0"/>
                <a:cs typeface="Times New Roman" pitchFamily="18" charset="0"/>
              </a:rPr>
              <a:t>h. Nunca se debe perforar en seco.</a:t>
            </a:r>
          </a:p>
          <a:p>
            <a:pPr marL="0" indent="0">
              <a:buNone/>
            </a:pPr>
            <a:endParaRPr lang="es-CL" sz="2400" dirty="0">
              <a:latin typeface="Times New Roman" pitchFamily="18" charset="0"/>
              <a:cs typeface="Times New Roman" pitchFamily="18" charset="0"/>
            </a:endParaRPr>
          </a:p>
        </p:txBody>
      </p:sp>
      <p:pic>
        <p:nvPicPr>
          <p:cNvPr id="4" name="Picture 4" descr="C:\Users\Victor\Pictures\imagesF0L2OA1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5193397"/>
            <a:ext cx="4067944" cy="1664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7128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descr="C:\Users\Victor\Pictures\imagesDM16M84X.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905"/>
            <a:ext cx="5845293" cy="4534695"/>
          </a:xfrm>
          <a:prstGeom prst="rect">
            <a:avLst/>
          </a:prstGeom>
          <a:noFill/>
          <a:extLst>
            <a:ext uri="{909E8E84-426E-40DD-AFC4-6F175D3DCCD1}">
              <a14:hiddenFill xmlns:a14="http://schemas.microsoft.com/office/drawing/2010/main">
                <a:solidFill>
                  <a:srgbClr val="FFFFFF"/>
                </a:solidFill>
              </a14:hiddenFill>
            </a:ext>
          </a:extLst>
        </p:spPr>
      </p:pic>
      <p:pic>
        <p:nvPicPr>
          <p:cNvPr id="248835" name="Picture 3" descr="C:\Users\Victor\Pictures\images5K2EDMN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068960"/>
            <a:ext cx="4427984" cy="3784625"/>
          </a:xfrm>
          <a:prstGeom prst="rect">
            <a:avLst/>
          </a:prstGeom>
          <a:extLst/>
        </p:spPr>
        <p:style>
          <a:lnRef idx="2">
            <a:schemeClr val="accent5"/>
          </a:lnRef>
          <a:fillRef idx="1">
            <a:schemeClr val="lt1"/>
          </a:fillRef>
          <a:effectRef idx="0">
            <a:schemeClr val="accent5"/>
          </a:effectRef>
          <a:fontRef idx="minor">
            <a:schemeClr val="dk1"/>
          </a:fontRef>
        </p:style>
      </p:pic>
      <p:sp>
        <p:nvSpPr>
          <p:cNvPr id="2" name="1 CuadroTexto"/>
          <p:cNvSpPr txBox="1"/>
          <p:nvPr/>
        </p:nvSpPr>
        <p:spPr>
          <a:xfrm>
            <a:off x="5724128" y="188640"/>
            <a:ext cx="3240360" cy="2554545"/>
          </a:xfrm>
          <a:prstGeom prst="rect">
            <a:avLst/>
          </a:prstGeom>
          <a:noFill/>
        </p:spPr>
        <p:txBody>
          <a:bodyPr wrap="square" rtlCol="0">
            <a:spAutoFit/>
          </a:bodyPr>
          <a:lstStyle/>
          <a:p>
            <a:pPr algn="just"/>
            <a:r>
              <a:rPr lang="es-CL" sz="2000" b="1" dirty="0">
                <a:latin typeface="Times New Roman" pitchFamily="18" charset="0"/>
                <a:cs typeface="Times New Roman" pitchFamily="18" charset="0"/>
              </a:rPr>
              <a:t>Jackleg.</a:t>
            </a:r>
            <a:r>
              <a:rPr lang="es-CL" sz="2000" dirty="0">
                <a:latin typeface="Times New Roman" pitchFamily="18" charset="0"/>
                <a:cs typeface="Times New Roman" pitchFamily="18" charset="0"/>
              </a:rPr>
              <a:t> Perforadora que se utiliza mayormente para la construcción de galerías, subniveles, rampas, utiliza una barra de avance para sostener la perforadora y proporcionar comodidad de manipulación al perforista</a:t>
            </a:r>
            <a:r>
              <a:rPr lang="es-CL" dirty="0">
                <a:latin typeface="Times New Roman" pitchFamily="18" charset="0"/>
                <a:cs typeface="Times New Roman" pitchFamily="18" charset="0"/>
              </a:rPr>
              <a:t>. </a:t>
            </a:r>
          </a:p>
        </p:txBody>
      </p:sp>
      <p:sp>
        <p:nvSpPr>
          <p:cNvPr id="3" name="2 CuadroTexto"/>
          <p:cNvSpPr txBox="1"/>
          <p:nvPr/>
        </p:nvSpPr>
        <p:spPr>
          <a:xfrm>
            <a:off x="4716016" y="6453336"/>
            <a:ext cx="2016224" cy="461665"/>
          </a:xfrm>
          <a:prstGeom prst="rect">
            <a:avLst/>
          </a:prstGeom>
          <a:noFill/>
        </p:spPr>
        <p:txBody>
          <a:bodyPr wrap="square" rtlCol="0">
            <a:spAutoFit/>
          </a:bodyPr>
          <a:lstStyle/>
          <a:p>
            <a:r>
              <a:rPr lang="es-CL" sz="2400" b="1" dirty="0">
                <a:solidFill>
                  <a:srgbClr val="FF0000"/>
                </a:solidFill>
                <a:latin typeface="Times New Roman" pitchFamily="18" charset="0"/>
                <a:cs typeface="Times New Roman" pitchFamily="18" charset="0"/>
              </a:rPr>
              <a:t>Lubricadores</a:t>
            </a:r>
          </a:p>
        </p:txBody>
      </p:sp>
      <p:sp>
        <p:nvSpPr>
          <p:cNvPr id="4" name="3 CuadroTexto"/>
          <p:cNvSpPr txBox="1"/>
          <p:nvPr/>
        </p:nvSpPr>
        <p:spPr>
          <a:xfrm>
            <a:off x="2915816" y="1916832"/>
            <a:ext cx="1440160" cy="369332"/>
          </a:xfrm>
          <a:prstGeom prst="rect">
            <a:avLst/>
          </a:prstGeom>
          <a:noFill/>
        </p:spPr>
        <p:txBody>
          <a:bodyPr wrap="square" rtlCol="0">
            <a:spAutoFit/>
          </a:bodyPr>
          <a:lstStyle/>
          <a:p>
            <a:r>
              <a:rPr lang="es-CL" dirty="0" smtClean="0"/>
              <a:t>Empujadores</a:t>
            </a:r>
            <a:endParaRPr lang="es-CL" dirty="0"/>
          </a:p>
        </p:txBody>
      </p:sp>
      <p:cxnSp>
        <p:nvCxnSpPr>
          <p:cNvPr id="11" name="10 Conector recto de flecha"/>
          <p:cNvCxnSpPr/>
          <p:nvPr/>
        </p:nvCxnSpPr>
        <p:spPr>
          <a:xfrm>
            <a:off x="4355976" y="2101498"/>
            <a:ext cx="576064"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3" name="12 Conector recto de flecha"/>
          <p:cNvCxnSpPr/>
          <p:nvPr/>
        </p:nvCxnSpPr>
        <p:spPr>
          <a:xfrm flipH="1">
            <a:off x="3275856" y="2101498"/>
            <a:ext cx="360040" cy="64168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16" name="Picture 2"/>
          <p:cNvPicPr>
            <a:picLocks noChangeAspect="1" noChangeArrowheads="1"/>
          </p:cNvPicPr>
          <p:nvPr/>
        </p:nvPicPr>
        <p:blipFill>
          <a:blip r:embed="rId4" cstate="print"/>
          <a:srcRect/>
          <a:stretch>
            <a:fillRect/>
          </a:stretch>
        </p:blipFill>
        <p:spPr bwMode="auto">
          <a:xfrm>
            <a:off x="1" y="4293096"/>
            <a:ext cx="4716016" cy="2564904"/>
          </a:xfrm>
          <a:prstGeom prst="rect">
            <a:avLst/>
          </a:prstGeom>
          <a:ln>
            <a:headEnd/>
            <a:tailEnd/>
          </a:ln>
        </p:spPr>
        <p:style>
          <a:lnRef idx="1">
            <a:schemeClr val="accent5"/>
          </a:lnRef>
          <a:fillRef idx="2">
            <a:schemeClr val="accent5"/>
          </a:fillRef>
          <a:effectRef idx="1">
            <a:schemeClr val="accent5"/>
          </a:effectRef>
          <a:fontRef idx="minor">
            <a:schemeClr val="dk1"/>
          </a:fontRef>
        </p:style>
      </p:pic>
      <p:sp>
        <p:nvSpPr>
          <p:cNvPr id="17" name="16 CuadroTexto"/>
          <p:cNvSpPr txBox="1"/>
          <p:nvPr/>
        </p:nvSpPr>
        <p:spPr>
          <a:xfrm>
            <a:off x="1835696" y="4293096"/>
            <a:ext cx="2808312" cy="369332"/>
          </a:xfrm>
          <a:prstGeom prst="rect">
            <a:avLst/>
          </a:prstGeom>
          <a:noFill/>
        </p:spPr>
        <p:txBody>
          <a:bodyPr wrap="square" rtlCol="0">
            <a:spAutoFit/>
          </a:bodyPr>
          <a:lstStyle/>
          <a:p>
            <a:r>
              <a:rPr lang="es-CL" dirty="0" smtClean="0"/>
              <a:t>Barras de perforación</a:t>
            </a:r>
            <a:endParaRPr lang="es-CL" dirty="0"/>
          </a:p>
        </p:txBody>
      </p:sp>
    </p:spTree>
    <p:extLst>
      <p:ext uri="{BB962C8B-B14F-4D97-AF65-F5344CB8AC3E}">
        <p14:creationId xmlns:p14="http://schemas.microsoft.com/office/powerpoint/2010/main" val="38406291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pPr algn="just"/>
            <a:r>
              <a:rPr lang="es-CL" sz="2500" dirty="0">
                <a:latin typeface="Times New Roman" pitchFamily="18" charset="0"/>
                <a:cs typeface="Times New Roman" pitchFamily="18" charset="0"/>
              </a:rPr>
              <a:t>Las longitudes de perforación alcanzadas con este sistema no suelen superar los 15 m, .debido a las importantes pérdidas de energía en la transmisión de la onda de choque y a las desviaciones de los barrenos. No obstante, las perforadoras neumáticas presentan aún numerosas ventajas</a:t>
            </a:r>
            <a:r>
              <a:rPr lang="es-CL" sz="2500" dirty="0" smtClean="0">
                <a:latin typeface="Times New Roman" pitchFamily="18" charset="0"/>
                <a:cs typeface="Times New Roman" pitchFamily="18" charset="0"/>
              </a:rPr>
              <a:t>: </a:t>
            </a:r>
            <a:r>
              <a:rPr lang="es-CL" sz="2500" dirty="0">
                <a:latin typeface="Times New Roman" pitchFamily="18" charset="0"/>
                <a:cs typeface="Times New Roman" pitchFamily="18" charset="0"/>
              </a:rPr>
              <a:t>- </a:t>
            </a:r>
            <a:r>
              <a:rPr lang="es-CL" sz="2500" i="1" dirty="0">
                <a:latin typeface="Times New Roman" pitchFamily="18" charset="0"/>
                <a:cs typeface="Times New Roman" pitchFamily="18" charset="0"/>
              </a:rPr>
              <a:t>Gran </a:t>
            </a:r>
            <a:r>
              <a:rPr lang="es-CL" sz="2500" i="1" dirty="0" smtClean="0">
                <a:latin typeface="Times New Roman" pitchFamily="18" charset="0"/>
                <a:cs typeface="Times New Roman" pitchFamily="18" charset="0"/>
              </a:rPr>
              <a:t>simplicidad. - </a:t>
            </a:r>
            <a:r>
              <a:rPr lang="es-CL" sz="2500" i="1" dirty="0">
                <a:latin typeface="Times New Roman" pitchFamily="18" charset="0"/>
                <a:cs typeface="Times New Roman" pitchFamily="18" charset="0"/>
              </a:rPr>
              <a:t>Fiabilidad y bajo mantenimiento Facilidad de </a:t>
            </a:r>
            <a:r>
              <a:rPr lang="es-CL" sz="2500" i="1" dirty="0" smtClean="0">
                <a:latin typeface="Times New Roman" pitchFamily="18" charset="0"/>
                <a:cs typeface="Times New Roman" pitchFamily="18" charset="0"/>
              </a:rPr>
              <a:t>reparación - </a:t>
            </a:r>
            <a:r>
              <a:rPr lang="es-CL" sz="2500" i="1" dirty="0">
                <a:latin typeface="Times New Roman" pitchFamily="18" charset="0"/>
                <a:cs typeface="Times New Roman" pitchFamily="18" charset="0"/>
              </a:rPr>
              <a:t>Precios de adquisición </a:t>
            </a:r>
            <a:r>
              <a:rPr lang="es-CL" sz="2500" i="1" dirty="0" smtClean="0">
                <a:latin typeface="Times New Roman" pitchFamily="18" charset="0"/>
                <a:cs typeface="Times New Roman" pitchFamily="18" charset="0"/>
              </a:rPr>
              <a:t>bajos y Posibilidad </a:t>
            </a:r>
            <a:r>
              <a:rPr lang="es-CL" sz="2500" i="1" dirty="0">
                <a:latin typeface="Times New Roman" pitchFamily="18" charset="0"/>
                <a:cs typeface="Times New Roman" pitchFamily="18" charset="0"/>
              </a:rPr>
              <a:t>de utilización de antiguas instalaciones  de aire comprimido en explotaciones subterráneas</a:t>
            </a:r>
            <a:r>
              <a:rPr lang="es-CL" sz="2500" dirty="0" smtClean="0">
                <a:latin typeface="Times New Roman" pitchFamily="18" charset="0"/>
                <a:cs typeface="Times New Roman" pitchFamily="18" charset="0"/>
              </a:rPr>
              <a:t>.</a:t>
            </a:r>
            <a:r>
              <a:rPr lang="es-CL" sz="2500" dirty="0">
                <a:latin typeface="Times New Roman" pitchFamily="18" charset="0"/>
                <a:cs typeface="Times New Roman" pitchFamily="18" charset="0"/>
              </a:rPr>
              <a:t> </a:t>
            </a:r>
            <a:endParaRPr lang="es-CL" sz="2500" dirty="0" smtClean="0">
              <a:latin typeface="Times New Roman" pitchFamily="18" charset="0"/>
              <a:cs typeface="Times New Roman" pitchFamily="18" charset="0"/>
            </a:endParaRPr>
          </a:p>
          <a:p>
            <a:pPr marL="0" indent="0" algn="just">
              <a:buNone/>
            </a:pPr>
            <a:r>
              <a:rPr lang="es-CL" sz="2500" i="1" dirty="0" smtClean="0">
                <a:latin typeface="Times New Roman" pitchFamily="18" charset="0"/>
                <a:cs typeface="Times New Roman" pitchFamily="18" charset="0"/>
              </a:rPr>
              <a:t>     </a:t>
            </a:r>
            <a:r>
              <a:rPr lang="es-CL" sz="2500" b="1" u="sng" dirty="0" smtClean="0">
                <a:latin typeface="Times New Roman" pitchFamily="18" charset="0"/>
                <a:cs typeface="Times New Roman" pitchFamily="18" charset="0"/>
              </a:rPr>
              <a:t>Características </a:t>
            </a:r>
            <a:r>
              <a:rPr lang="es-CL" sz="2500" b="1" u="sng" dirty="0">
                <a:latin typeface="Times New Roman" pitchFamily="18" charset="0"/>
                <a:cs typeface="Times New Roman" pitchFamily="18" charset="0"/>
              </a:rPr>
              <a:t>típicas de estos equipos.</a:t>
            </a:r>
          </a:p>
          <a:p>
            <a:pPr algn="just"/>
            <a:r>
              <a:rPr lang="es-CL" sz="2500" dirty="0">
                <a:latin typeface="Times New Roman" pitchFamily="18" charset="0"/>
                <a:cs typeface="Times New Roman" pitchFamily="18" charset="0"/>
              </a:rPr>
              <a:t>Carrera del pistón 35 - 95 mm</a:t>
            </a:r>
          </a:p>
          <a:p>
            <a:pPr algn="just"/>
            <a:r>
              <a:rPr lang="es-CL" sz="2500" dirty="0">
                <a:latin typeface="Times New Roman" pitchFamily="18" charset="0"/>
                <a:cs typeface="Times New Roman" pitchFamily="18" charset="0"/>
              </a:rPr>
              <a:t>Frecuencia de golpeo 1500 - 3400 golpes/min</a:t>
            </a:r>
          </a:p>
          <a:p>
            <a:pPr algn="just"/>
            <a:r>
              <a:rPr lang="es-CL" sz="2500" dirty="0">
                <a:latin typeface="Times New Roman" pitchFamily="18" charset="0"/>
                <a:cs typeface="Times New Roman" pitchFamily="18" charset="0"/>
              </a:rPr>
              <a:t>Velocidad de rotación 40 - 400 RPM</a:t>
            </a:r>
          </a:p>
          <a:p>
            <a:pPr algn="just"/>
            <a:r>
              <a:rPr lang="pt-BR" sz="2500" dirty="0">
                <a:latin typeface="Times New Roman" pitchFamily="18" charset="0"/>
                <a:cs typeface="Times New Roman" pitchFamily="18" charset="0"/>
              </a:rPr>
              <a:t>Consumo relativo de aire 2.1 - 2.8 (m3/min. cm </a:t>
            </a:r>
            <a:r>
              <a:rPr lang="es-CL" sz="2500" dirty="0">
                <a:latin typeface="Times New Roman" pitchFamily="18" charset="0"/>
                <a:cs typeface="Times New Roman" pitchFamily="18" charset="0"/>
              </a:rPr>
              <a:t>diámetro</a:t>
            </a:r>
            <a:r>
              <a:rPr lang="es-CL" sz="2500" dirty="0" smtClean="0">
                <a:latin typeface="Times New Roman" pitchFamily="18" charset="0"/>
                <a:cs typeface="Times New Roman" pitchFamily="18" charset="0"/>
              </a:rPr>
              <a:t>).</a:t>
            </a:r>
            <a:r>
              <a:rPr lang="es-MX" sz="2500" dirty="0">
                <a:latin typeface="Times New Roman" pitchFamily="18" charset="0"/>
                <a:cs typeface="Times New Roman" pitchFamily="18" charset="0"/>
              </a:rPr>
              <a:t> </a:t>
            </a:r>
            <a:endParaRPr lang="es-MX" sz="2500" dirty="0" smtClean="0">
              <a:latin typeface="Times New Roman" pitchFamily="18" charset="0"/>
              <a:cs typeface="Times New Roman" pitchFamily="18" charset="0"/>
            </a:endParaRPr>
          </a:p>
          <a:p>
            <a:pPr marL="0" indent="0" algn="just">
              <a:buNone/>
            </a:pPr>
            <a:r>
              <a:rPr lang="es-MX" sz="2500" dirty="0" smtClean="0">
                <a:latin typeface="Times New Roman" pitchFamily="18" charset="0"/>
                <a:cs typeface="Times New Roman" pitchFamily="18" charset="0"/>
              </a:rPr>
              <a:t>La perforación, s</a:t>
            </a:r>
            <a:r>
              <a:rPr lang="es-ES" sz="2500" dirty="0" smtClean="0">
                <a:latin typeface="Times New Roman" pitchFamily="18" charset="0"/>
                <a:cs typeface="Times New Roman" pitchFamily="18" charset="0"/>
              </a:rPr>
              <a:t>e </a:t>
            </a:r>
            <a:r>
              <a:rPr lang="es-ES" sz="2500" dirty="0">
                <a:latin typeface="Times New Roman" pitchFamily="18" charset="0"/>
                <a:cs typeface="Times New Roman" pitchFamily="18" charset="0"/>
              </a:rPr>
              <a:t>realiza mediante el empleo de una perforadora convencional; usando como energía el aire comprimido, para realizar huecos de diámetro pequeño con los barrenos integrales que poseen una punta de bisel (cincel); que se encarga de triturar la roca al interior del taladro en cada golpe que la perforadora da al barreno; y mediante el giro automático hace que la roca sea rota en un circulo que corresponde a su diámetro; produciéndose así un taladro.</a:t>
            </a:r>
            <a:endParaRPr lang="es-CL" sz="2500" dirty="0"/>
          </a:p>
          <a:p>
            <a:endParaRPr lang="es-CL" sz="2500" dirty="0">
              <a:latin typeface="Times New Roman" pitchFamily="18" charset="0"/>
              <a:cs typeface="Times New Roman" pitchFamily="18" charset="0"/>
            </a:endParaRPr>
          </a:p>
          <a:p>
            <a:pPr marL="0" indent="0">
              <a:buNone/>
            </a:pPr>
            <a:endParaRPr lang="es-CL" sz="2500" dirty="0" smtClean="0">
              <a:latin typeface="Times New Roman" pitchFamily="18" charset="0"/>
              <a:cs typeface="Times New Roman" pitchFamily="18" charset="0"/>
            </a:endParaRPr>
          </a:p>
          <a:p>
            <a:pPr marL="0" indent="0">
              <a:buNone/>
            </a:pPr>
            <a:endParaRPr lang="es-CL" sz="2400" dirty="0">
              <a:latin typeface="Times New Roman" pitchFamily="18" charset="0"/>
              <a:cs typeface="Times New Roman" pitchFamily="18" charset="0"/>
            </a:endParaRPr>
          </a:p>
          <a:p>
            <a:endParaRPr lang="es-CL" dirty="0"/>
          </a:p>
        </p:txBody>
      </p:sp>
    </p:spTree>
    <p:extLst>
      <p:ext uri="{BB962C8B-B14F-4D97-AF65-F5344CB8AC3E}">
        <p14:creationId xmlns:p14="http://schemas.microsoft.com/office/powerpoint/2010/main" val="39153149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s-CL" sz="2400" dirty="0" smtClean="0">
                <a:latin typeface="Times New Roman" pitchFamily="18" charset="0"/>
                <a:cs typeface="Times New Roman" pitchFamily="18" charset="0"/>
              </a:rPr>
              <a:t>Perforadora Neumática “Stoper”</a:t>
            </a:r>
          </a:p>
          <a:p>
            <a:pPr marL="0" indent="0">
              <a:buNone/>
            </a:pPr>
            <a:r>
              <a:rPr lang="es-CL" sz="2400" dirty="0" smtClean="0">
                <a:latin typeface="Times New Roman" pitchFamily="18" charset="0"/>
                <a:cs typeface="Times New Roman" pitchFamily="18" charset="0"/>
              </a:rPr>
              <a:t>Stoper. Perforadora que se emplea para la construcción de chimeneas y en perforación vertical hacia arriba para labores de explotación. Esta constituido por un equipo perforador adosado a la barra de avance que hace una unidad solida y compacta.</a:t>
            </a:r>
            <a:endParaRPr lang="es-CL" sz="2400" dirty="0">
              <a:latin typeface="Times New Roman" pitchFamily="18" charset="0"/>
              <a:cs typeface="Times New Roman" pitchFamily="18" charset="0"/>
            </a:endParaRPr>
          </a:p>
        </p:txBody>
      </p:sp>
      <p:pic>
        <p:nvPicPr>
          <p:cNvPr id="251906" name="Picture 2" descr="C:\Users\Victor\Pictures\imagesGE86BA9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79716"/>
            <a:ext cx="5724127" cy="49304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p:cNvPicPr>
            <a:picLocks noChangeAspect="1" noChangeArrowheads="1"/>
          </p:cNvPicPr>
          <p:nvPr/>
        </p:nvPicPr>
        <p:blipFill>
          <a:blip r:embed="rId3" cstate="print"/>
          <a:srcRect/>
          <a:stretch>
            <a:fillRect/>
          </a:stretch>
        </p:blipFill>
        <p:spPr bwMode="auto">
          <a:xfrm>
            <a:off x="5724128" y="1628800"/>
            <a:ext cx="3312368" cy="5229200"/>
          </a:xfrm>
          <a:prstGeom prst="rect">
            <a:avLst/>
          </a:prstGeom>
          <a:ln>
            <a:headEnd/>
            <a:tailEnd/>
          </a:ln>
        </p:spPr>
        <p:style>
          <a:lnRef idx="3">
            <a:schemeClr val="lt1"/>
          </a:lnRef>
          <a:fillRef idx="1">
            <a:schemeClr val="accent2"/>
          </a:fillRef>
          <a:effectRef idx="1">
            <a:schemeClr val="accent2"/>
          </a:effectRef>
          <a:fontRef idx="minor">
            <a:schemeClr val="lt1"/>
          </a:fontRef>
        </p:style>
      </p:pic>
    </p:spTree>
    <p:extLst>
      <p:ext uri="{BB962C8B-B14F-4D97-AF65-F5344CB8AC3E}">
        <p14:creationId xmlns:p14="http://schemas.microsoft.com/office/powerpoint/2010/main" val="29290600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ln>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6097192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lstStyle/>
          <a:p>
            <a:pPr marL="0" indent="0">
              <a:buNone/>
            </a:pPr>
            <a:r>
              <a:rPr lang="es-CL" b="1" dirty="0" smtClean="0">
                <a:latin typeface="Times New Roman" pitchFamily="18" charset="0"/>
                <a:cs typeface="Times New Roman" pitchFamily="18" charset="0"/>
              </a:rPr>
              <a:t>2. </a:t>
            </a:r>
            <a:r>
              <a:rPr lang="es-CL" i="1" u="sng" dirty="0">
                <a:solidFill>
                  <a:srgbClr val="FF0000"/>
                </a:solidFill>
                <a:latin typeface="Times New Roman" pitchFamily="18" charset="0"/>
                <a:cs typeface="Times New Roman" pitchFamily="18" charset="0"/>
              </a:rPr>
              <a:t>Maquinas </a:t>
            </a:r>
            <a:r>
              <a:rPr lang="es-CL" i="1" u="sng" dirty="0" smtClean="0">
                <a:solidFill>
                  <a:srgbClr val="FF0000"/>
                </a:solidFill>
                <a:latin typeface="Times New Roman" pitchFamily="18" charset="0"/>
                <a:cs typeface="Times New Roman" pitchFamily="18" charset="0"/>
              </a:rPr>
              <a:t>Mecanizadas Rotopercutivas.</a:t>
            </a:r>
            <a:r>
              <a:rPr lang="es-CL" sz="2400" i="1" dirty="0" smtClean="0">
                <a:solidFill>
                  <a:srgbClr val="FF0000"/>
                </a:solidFill>
                <a:latin typeface="Times New Roman" pitchFamily="18" charset="0"/>
                <a:cs typeface="Times New Roman" pitchFamily="18" charset="0"/>
              </a:rPr>
              <a:t> </a:t>
            </a:r>
            <a:r>
              <a:rPr lang="es-CL" sz="2400" dirty="0">
                <a:latin typeface="Times New Roman" pitchFamily="18" charset="0"/>
                <a:cs typeface="Times New Roman" pitchFamily="18" charset="0"/>
              </a:rPr>
              <a:t>En una perforación mecanizada, los equipos van montados sobre estructuras llamadas orugas, desde donde el operador controla en forma cómoda todos los parámetros de perforación</a:t>
            </a:r>
            <a:r>
              <a:rPr lang="es-CL" sz="2400" b="1" dirty="0"/>
              <a:t>. </a:t>
            </a:r>
          </a:p>
          <a:p>
            <a:pPr marL="0" indent="0">
              <a:buNone/>
            </a:pPr>
            <a:endParaRPr lang="es-CL" dirty="0">
              <a:latin typeface="Times New Roman" pitchFamily="18" charset="0"/>
              <a:cs typeface="Times New Roman" pitchFamily="18" charset="0"/>
            </a:endParaRPr>
          </a:p>
        </p:txBody>
      </p:sp>
      <p:pic>
        <p:nvPicPr>
          <p:cNvPr id="4" name="3 Marcador de contenido"/>
          <p:cNvPicPr>
            <a:picLocks/>
          </p:cNvPicPr>
          <p:nvPr/>
        </p:nvPicPr>
        <p:blipFill>
          <a:blip r:embed="rId2" cstate="print"/>
          <a:srcRect l="1961" t="20370" r="47058" b="12962"/>
          <a:stretch>
            <a:fillRect/>
          </a:stretch>
        </p:blipFill>
        <p:spPr bwMode="auto">
          <a:xfrm>
            <a:off x="0" y="1628800"/>
            <a:ext cx="9144000" cy="5381600"/>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5" name="4 CuadroTexto"/>
          <p:cNvSpPr txBox="1"/>
          <p:nvPr/>
        </p:nvSpPr>
        <p:spPr>
          <a:xfrm>
            <a:off x="4211960" y="6021288"/>
            <a:ext cx="4932040" cy="830997"/>
          </a:xfrm>
          <a:prstGeom prst="rect">
            <a:avLst/>
          </a:prstGeom>
          <a:noFill/>
        </p:spPr>
        <p:txBody>
          <a:bodyPr wrap="square" rtlCol="0">
            <a:spAutoFit/>
          </a:bodyPr>
          <a:lstStyle/>
          <a:p>
            <a:r>
              <a:rPr lang="es-CL" sz="2400" dirty="0" smtClean="0">
                <a:solidFill>
                  <a:schemeClr val="bg1"/>
                </a:solidFill>
                <a:latin typeface="Times New Roman" pitchFamily="18" charset="0"/>
                <a:cs typeface="Times New Roman" pitchFamily="18" charset="0"/>
              </a:rPr>
              <a:t>Jumbo Electrohidráulico de 1 (un) brazo para Perforación </a:t>
            </a:r>
            <a:r>
              <a:rPr lang="es-CL" sz="2400" dirty="0">
                <a:solidFill>
                  <a:schemeClr val="bg1"/>
                </a:solidFill>
                <a:latin typeface="Times New Roman" pitchFamily="18" charset="0"/>
                <a:cs typeface="Times New Roman" pitchFamily="18" charset="0"/>
              </a:rPr>
              <a:t>H</a:t>
            </a:r>
            <a:r>
              <a:rPr lang="es-CL" sz="2400" dirty="0" smtClean="0">
                <a:solidFill>
                  <a:schemeClr val="bg1"/>
                </a:solidFill>
                <a:latin typeface="Times New Roman" pitchFamily="18" charset="0"/>
                <a:cs typeface="Times New Roman" pitchFamily="18" charset="0"/>
              </a:rPr>
              <a:t>orizontal</a:t>
            </a:r>
            <a:endParaRPr lang="es-CL" sz="2400" dirty="0">
              <a:solidFill>
                <a:schemeClr val="bg1"/>
              </a:solidFill>
              <a:latin typeface="Times New Roman" pitchFamily="18" charset="0"/>
              <a:cs typeface="Times New Roman" pitchFamily="18" charset="0"/>
            </a:endParaRPr>
          </a:p>
        </p:txBody>
      </p:sp>
      <p:sp>
        <p:nvSpPr>
          <p:cNvPr id="6" name="5 CuadroTexto"/>
          <p:cNvSpPr txBox="1"/>
          <p:nvPr/>
        </p:nvSpPr>
        <p:spPr>
          <a:xfrm>
            <a:off x="179512" y="1628800"/>
            <a:ext cx="8964488" cy="830997"/>
          </a:xfrm>
          <a:prstGeom prst="rect">
            <a:avLst/>
          </a:prstGeom>
          <a:noFill/>
        </p:spPr>
        <p:txBody>
          <a:bodyPr wrap="square" rtlCol="0">
            <a:spAutoFit/>
          </a:bodyPr>
          <a:lstStyle/>
          <a:p>
            <a:pPr algn="just"/>
            <a:r>
              <a:rPr lang="es-CL" sz="2400" dirty="0">
                <a:solidFill>
                  <a:schemeClr val="bg1"/>
                </a:solidFill>
                <a:latin typeface="Times New Roman" pitchFamily="18" charset="0"/>
                <a:cs typeface="Times New Roman" pitchFamily="18" charset="0"/>
              </a:rPr>
              <a:t>Jumbo de un (1) brazo de perforación para secciones sin dificultades de 3,50 a 4,00 m de altura, con un peso aproximado de 12. ton.</a:t>
            </a:r>
          </a:p>
        </p:txBody>
      </p:sp>
    </p:spTree>
    <p:extLst>
      <p:ext uri="{BB962C8B-B14F-4D97-AF65-F5344CB8AC3E}">
        <p14:creationId xmlns:p14="http://schemas.microsoft.com/office/powerpoint/2010/main" val="13350729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p:cNvPicPr>
          <p:nvPr>
            <p:ph idx="1"/>
          </p:nvPr>
        </p:nvPicPr>
        <p:blipFill>
          <a:blip r:embed="rId2" cstate="print"/>
          <a:srcRect/>
          <a:stretch>
            <a:fillRect/>
          </a:stretch>
        </p:blipFill>
        <p:spPr bwMode="auto">
          <a:xfrm>
            <a:off x="0" y="0"/>
            <a:ext cx="9144000" cy="6858000"/>
          </a:xfrm>
          <a:prstGeom prst="rect">
            <a:avLst/>
          </a:prstGeom>
          <a:ln>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0232619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algn="just">
              <a:buNone/>
            </a:pPr>
            <a:r>
              <a:rPr lang="es-CL" sz="2400" dirty="0" smtClean="0">
                <a:latin typeface="Times New Roman" pitchFamily="18" charset="0"/>
                <a:cs typeface="Times New Roman" pitchFamily="18" charset="0"/>
              </a:rPr>
              <a:t>deberá estar limpio y convenientemente resguardado y señalizado.</a:t>
            </a:r>
          </a:p>
          <a:p>
            <a:pPr algn="just">
              <a:buNone/>
            </a:pPr>
            <a:r>
              <a:rPr lang="es-CL" sz="2400" b="1" dirty="0" smtClean="0">
                <a:latin typeface="Times New Roman" pitchFamily="18" charset="0"/>
                <a:cs typeface="Times New Roman" pitchFamily="18" charset="0"/>
              </a:rPr>
              <a:t>Articulo 542: </a:t>
            </a:r>
            <a:r>
              <a:rPr lang="es-CL" sz="2400" dirty="0" smtClean="0">
                <a:latin typeface="Times New Roman" pitchFamily="18" charset="0"/>
                <a:cs typeface="Times New Roman" pitchFamily="18" charset="0"/>
              </a:rPr>
              <a:t>Todo barreno deberá ser de diámetro apropiado, de modo que los cartuchos de explosivos puedan ser insertados hasta el fondo del mismo, sin ser forzados para no dañar el cebo.</a:t>
            </a:r>
          </a:p>
          <a:p>
            <a:pPr marL="0" indent="0">
              <a:buNone/>
            </a:pPr>
            <a:r>
              <a:rPr lang="es-CL" sz="2400" b="1" dirty="0" smtClean="0">
                <a:latin typeface="Times New Roman" pitchFamily="18" charset="0"/>
                <a:cs typeface="Times New Roman" pitchFamily="18" charset="0"/>
              </a:rPr>
              <a:t>Articulo 543:Los </a:t>
            </a:r>
            <a:r>
              <a:rPr lang="es-CL" sz="2400" dirty="0">
                <a:latin typeface="Times New Roman" pitchFamily="18" charset="0"/>
                <a:cs typeface="Times New Roman" pitchFamily="18" charset="0"/>
              </a:rPr>
              <a:t>explosivos no </a:t>
            </a:r>
            <a:r>
              <a:rPr lang="es-CL" sz="2400" dirty="0" smtClean="0">
                <a:latin typeface="Times New Roman" pitchFamily="18" charset="0"/>
                <a:cs typeface="Times New Roman" pitchFamily="18" charset="0"/>
              </a:rPr>
              <a:t>deberán </a:t>
            </a:r>
            <a:r>
              <a:rPr lang="es-CL" sz="2400" dirty="0">
                <a:latin typeface="Times New Roman" pitchFamily="18" charset="0"/>
                <a:cs typeface="Times New Roman" pitchFamily="18" charset="0"/>
              </a:rPr>
              <a:t>ser removidos de su envoltura original antes de ser cargados dentro </a:t>
            </a:r>
            <a:r>
              <a:rPr lang="es-CL" sz="2400" dirty="0" smtClean="0">
                <a:latin typeface="Times New Roman" pitchFamily="18" charset="0"/>
                <a:cs typeface="Times New Roman" pitchFamily="18" charset="0"/>
              </a:rPr>
              <a:t>del barreno</a:t>
            </a:r>
            <a:r>
              <a:rPr lang="es-CL" sz="2400" dirty="0">
                <a:latin typeface="Times New Roman" pitchFamily="18" charset="0"/>
                <a:cs typeface="Times New Roman" pitchFamily="18" charset="0"/>
              </a:rPr>
              <a:t>. Para barrenos cortos en cachorreo se </a:t>
            </a:r>
            <a:r>
              <a:rPr lang="es-CL" sz="2400" dirty="0" smtClean="0">
                <a:latin typeface="Times New Roman" pitchFamily="18" charset="0"/>
                <a:cs typeface="Times New Roman" pitchFamily="18" charset="0"/>
              </a:rPr>
              <a:t>podrá </a:t>
            </a:r>
            <a:r>
              <a:rPr lang="es-CL" sz="2400" dirty="0">
                <a:latin typeface="Times New Roman" pitchFamily="18" charset="0"/>
                <a:cs typeface="Times New Roman" pitchFamily="18" charset="0"/>
              </a:rPr>
              <a:t>usar menos de un cartucho, el que </a:t>
            </a:r>
            <a:r>
              <a:rPr lang="es-CL" sz="2400" dirty="0" smtClean="0">
                <a:latin typeface="Times New Roman" pitchFamily="18" charset="0"/>
                <a:cs typeface="Times New Roman" pitchFamily="18" charset="0"/>
              </a:rPr>
              <a:t>deberá ser seccionado </a:t>
            </a:r>
            <a:r>
              <a:rPr lang="es-CL" sz="2400" dirty="0">
                <a:latin typeface="Times New Roman" pitchFamily="18" charset="0"/>
                <a:cs typeface="Times New Roman" pitchFamily="18" charset="0"/>
              </a:rPr>
              <a:t>transversalmente.</a:t>
            </a:r>
          </a:p>
          <a:p>
            <a:pPr marL="0" indent="0">
              <a:buNone/>
            </a:pPr>
            <a:r>
              <a:rPr lang="es-CL" sz="2400" dirty="0">
                <a:latin typeface="Times New Roman" pitchFamily="18" charset="0"/>
                <a:cs typeface="Times New Roman" pitchFamily="18" charset="0"/>
              </a:rPr>
              <a:t>El Supervisor </a:t>
            </a:r>
            <a:r>
              <a:rPr lang="es-CL" sz="2400" dirty="0" smtClean="0">
                <a:latin typeface="Times New Roman" pitchFamily="18" charset="0"/>
                <a:cs typeface="Times New Roman" pitchFamily="18" charset="0"/>
              </a:rPr>
              <a:t>podrá </a:t>
            </a:r>
            <a:r>
              <a:rPr lang="es-CL" sz="2400" dirty="0">
                <a:latin typeface="Times New Roman" pitchFamily="18" charset="0"/>
                <a:cs typeface="Times New Roman" pitchFamily="18" charset="0"/>
              </a:rPr>
              <a:t>autorizar el uso de explosivos para quebrar piedras, usando cartuchos o </a:t>
            </a:r>
            <a:r>
              <a:rPr lang="es-CL" sz="2400" dirty="0" smtClean="0">
                <a:latin typeface="Times New Roman" pitchFamily="18" charset="0"/>
                <a:cs typeface="Times New Roman" pitchFamily="18" charset="0"/>
              </a:rPr>
              <a:t>medios cartuchos</a:t>
            </a:r>
            <a:r>
              <a:rPr lang="es-CL" sz="2400" dirty="0">
                <a:latin typeface="Times New Roman" pitchFamily="18" charset="0"/>
                <a:cs typeface="Times New Roman" pitchFamily="18" charset="0"/>
              </a:rPr>
              <a:t>, colocados sobre ellas, sin sacar el envoltorio.</a:t>
            </a:r>
          </a:p>
          <a:p>
            <a:pPr marL="0" indent="0">
              <a:buNone/>
            </a:pPr>
            <a:r>
              <a:rPr lang="es-CL" sz="2400" dirty="0">
                <a:latin typeface="Times New Roman" pitchFamily="18" charset="0"/>
                <a:cs typeface="Times New Roman" pitchFamily="18" charset="0"/>
              </a:rPr>
              <a:t>Esta regla no se aplicara a los explosivos granulados, slurries o a los explosivos </a:t>
            </a:r>
            <a:r>
              <a:rPr lang="es-CL" sz="2400" dirty="0" smtClean="0">
                <a:latin typeface="Times New Roman" pitchFamily="18" charset="0"/>
                <a:cs typeface="Times New Roman" pitchFamily="18" charset="0"/>
              </a:rPr>
              <a:t>líquidos.</a:t>
            </a:r>
          </a:p>
          <a:p>
            <a:pPr marL="0" indent="0">
              <a:buNone/>
            </a:pPr>
            <a:r>
              <a:rPr lang="es-CL" sz="2400" b="1" dirty="0" smtClean="0">
                <a:latin typeface="Times New Roman" pitchFamily="18" charset="0"/>
                <a:cs typeface="Times New Roman" pitchFamily="18" charset="0"/>
              </a:rPr>
              <a:t>Articulo 536</a:t>
            </a:r>
            <a:r>
              <a:rPr lang="es-CL" sz="2400" dirty="0" smtClean="0">
                <a:latin typeface="Times New Roman" pitchFamily="18" charset="0"/>
                <a:cs typeface="Times New Roman" pitchFamily="18" charset="0"/>
              </a:rPr>
              <a:t>: Ningún </a:t>
            </a:r>
            <a:r>
              <a:rPr lang="es-CL" sz="2400" dirty="0">
                <a:latin typeface="Times New Roman" pitchFamily="18" charset="0"/>
                <a:cs typeface="Times New Roman" pitchFamily="18" charset="0"/>
              </a:rPr>
              <a:t>transmisor radial debe estar en </a:t>
            </a:r>
            <a:r>
              <a:rPr lang="es-CL" sz="2400" dirty="0" smtClean="0">
                <a:latin typeface="Times New Roman" pitchFamily="18" charset="0"/>
                <a:cs typeface="Times New Roman" pitchFamily="18" charset="0"/>
              </a:rPr>
              <a:t>operación </a:t>
            </a:r>
            <a:r>
              <a:rPr lang="es-CL" sz="2400" dirty="0">
                <a:latin typeface="Times New Roman" pitchFamily="18" charset="0"/>
                <a:cs typeface="Times New Roman" pitchFamily="18" charset="0"/>
              </a:rPr>
              <a:t>a una distancia menor a veinte metros (20 </a:t>
            </a:r>
            <a:r>
              <a:rPr lang="es-CL" sz="2400" dirty="0" smtClean="0">
                <a:latin typeface="Times New Roman" pitchFamily="18" charset="0"/>
                <a:cs typeface="Times New Roman" pitchFamily="18" charset="0"/>
              </a:rPr>
              <a:t>m) del área </a:t>
            </a:r>
            <a:r>
              <a:rPr lang="es-CL" sz="2400" dirty="0">
                <a:latin typeface="Times New Roman" pitchFamily="18" charset="0"/>
                <a:cs typeface="Times New Roman" pitchFamily="18" charset="0"/>
              </a:rPr>
              <a:t>en la que se efectuara una tronadura con encendido </a:t>
            </a:r>
            <a:r>
              <a:rPr lang="es-CL" sz="2400" dirty="0" smtClean="0">
                <a:latin typeface="Times New Roman" pitchFamily="18" charset="0"/>
                <a:cs typeface="Times New Roman" pitchFamily="18" charset="0"/>
              </a:rPr>
              <a:t>eléctrico.</a:t>
            </a:r>
            <a:endParaRPr lang="es-CL" sz="2400" dirty="0">
              <a:latin typeface="Times New Roman" pitchFamily="18" charset="0"/>
              <a:cs typeface="Times New Roman" pitchFamily="18" charset="0"/>
            </a:endParaRPr>
          </a:p>
          <a:p>
            <a:pPr marL="0" indent="0">
              <a:buNone/>
            </a:pPr>
            <a:endParaRPr lang="es-CL"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lnSpcReduction="10000"/>
          </a:bodyPr>
          <a:lstStyle/>
          <a:p>
            <a:pPr algn="just">
              <a:buNone/>
            </a:pPr>
            <a:r>
              <a:rPr lang="es-MX" sz="2400" dirty="0" smtClean="0">
                <a:latin typeface="Times New Roman" pitchFamily="18" charset="0"/>
                <a:cs typeface="Times New Roman" pitchFamily="18" charset="0"/>
              </a:rPr>
              <a:t>     La perforación </a:t>
            </a:r>
            <a:r>
              <a:rPr lang="es-MX" sz="2400" dirty="0">
                <a:latin typeface="Times New Roman" pitchFamily="18" charset="0"/>
                <a:cs typeface="Times New Roman" pitchFamily="18" charset="0"/>
              </a:rPr>
              <a:t>h</a:t>
            </a:r>
            <a:r>
              <a:rPr lang="es-MX" sz="2400" dirty="0" smtClean="0">
                <a:latin typeface="Times New Roman" pitchFamily="18" charset="0"/>
                <a:cs typeface="Times New Roman" pitchFamily="18" charset="0"/>
              </a:rPr>
              <a:t>idráulica</a:t>
            </a:r>
            <a:r>
              <a:rPr lang="es-MX" sz="2400" dirty="0">
                <a:latin typeface="Times New Roman" pitchFamily="18" charset="0"/>
                <a:cs typeface="Times New Roman" pitchFamily="18" charset="0"/>
              </a:rPr>
              <a:t>. Se realiza mediante el empleo de equipos altamente sofisticados, robotizados, de gran capacidad de avance y performance. Utiliza la energía hidráulica para la trasmisión,  control de fuerzas y movimientos en la perforación.  Además, cuenta con un tablero de control computarizado, equipado con un software de perforación donde se grafica el trazo de perforación requerido. La gran ventaja de estos equipos es su gran precisión y paralelismo en la </a:t>
            </a:r>
            <a:r>
              <a:rPr lang="es-MX" sz="2400" dirty="0" smtClean="0">
                <a:latin typeface="Times New Roman" pitchFamily="18" charset="0"/>
                <a:cs typeface="Times New Roman" pitchFamily="18" charset="0"/>
              </a:rPr>
              <a:t>perforación. Por </a:t>
            </a:r>
            <a:r>
              <a:rPr lang="es-MX" sz="2400" dirty="0">
                <a:latin typeface="Times New Roman" pitchFamily="18" charset="0"/>
                <a:cs typeface="Times New Roman" pitchFamily="18" charset="0"/>
              </a:rPr>
              <a:t>su gran rendimiento, es requerido por la gran </a:t>
            </a:r>
            <a:r>
              <a:rPr lang="es-MX" sz="2400" dirty="0" smtClean="0">
                <a:latin typeface="Times New Roman" pitchFamily="18" charset="0"/>
                <a:cs typeface="Times New Roman" pitchFamily="18" charset="0"/>
              </a:rPr>
              <a:t>minería. </a:t>
            </a:r>
          </a:p>
          <a:p>
            <a:pPr algn="just">
              <a:buNone/>
            </a:pPr>
            <a:r>
              <a:rPr lang="es-MX" sz="2400" dirty="0">
                <a:latin typeface="Times New Roman" pitchFamily="18" charset="0"/>
                <a:cs typeface="Times New Roman" pitchFamily="18" charset="0"/>
              </a:rPr>
              <a:t> </a:t>
            </a:r>
            <a:r>
              <a:rPr lang="es-MX" sz="2400" dirty="0" smtClean="0">
                <a:latin typeface="Times New Roman" pitchFamily="18" charset="0"/>
                <a:cs typeface="Times New Roman" pitchFamily="18" charset="0"/>
              </a:rPr>
              <a:t>    </a:t>
            </a:r>
            <a:r>
              <a:rPr lang="es-CL" sz="2400" dirty="0" smtClean="0">
                <a:latin typeface="Times New Roman" pitchFamily="18" charset="0"/>
                <a:cs typeface="Times New Roman" pitchFamily="18" charset="0"/>
              </a:rPr>
              <a:t>El </a:t>
            </a:r>
            <a:r>
              <a:rPr lang="es-CL" sz="2400" dirty="0">
                <a:latin typeface="Times New Roman" pitchFamily="18" charset="0"/>
                <a:cs typeface="Times New Roman" pitchFamily="18" charset="0"/>
              </a:rPr>
              <a:t>principio de perforación de estos equipos se basa en el impacto de una pieza  de acero (pistón) que golpea a un útil que a su vez transmite la energía al fondo del barreno por medio de un elemento final broca   Las ventajas principales que presenta la perforación rotopercutivos son:</a:t>
            </a:r>
          </a:p>
          <a:p>
            <a:pPr algn="just"/>
            <a:r>
              <a:rPr lang="es-CL" sz="2400" dirty="0">
                <a:latin typeface="Times New Roman" pitchFamily="18" charset="0"/>
                <a:cs typeface="Times New Roman" pitchFamily="18" charset="0"/>
              </a:rPr>
              <a:t>Es aplicable a todos los tipos de roca, desde blandas a duras.</a:t>
            </a:r>
          </a:p>
          <a:p>
            <a:pPr algn="just"/>
            <a:r>
              <a:rPr lang="es-CL" sz="2400" dirty="0">
                <a:latin typeface="Times New Roman" pitchFamily="18" charset="0"/>
                <a:cs typeface="Times New Roman" pitchFamily="18" charset="0"/>
              </a:rPr>
              <a:t>La gama de diámetros de perforación es amplia.</a:t>
            </a:r>
          </a:p>
          <a:p>
            <a:pPr algn="just"/>
            <a:r>
              <a:rPr lang="es-CL" sz="2400" dirty="0">
                <a:latin typeface="Times New Roman" pitchFamily="18" charset="0"/>
                <a:cs typeface="Times New Roman" pitchFamily="18" charset="0"/>
              </a:rPr>
              <a:t>Los equipos son versátiles, se adaptan bien a diferentes tipos de trabajo y tienen gran movilidad.</a:t>
            </a:r>
          </a:p>
          <a:p>
            <a:pPr algn="just"/>
            <a:r>
              <a:rPr lang="es-CL" sz="2400" dirty="0">
                <a:latin typeface="Times New Roman" pitchFamily="18" charset="0"/>
                <a:cs typeface="Times New Roman" pitchFamily="18" charset="0"/>
              </a:rPr>
              <a:t>Necesitan una sola persona para su manejo y operación.</a:t>
            </a:r>
          </a:p>
          <a:p>
            <a:pPr marL="0" lvl="0" indent="0">
              <a:buNone/>
            </a:pPr>
            <a:r>
              <a:rPr lang="es-MX" sz="2400" dirty="0" smtClean="0">
                <a:latin typeface="Times New Roman" pitchFamily="18" charset="0"/>
                <a:cs typeface="Times New Roman" pitchFamily="18" charset="0"/>
              </a:rPr>
              <a:t>.</a:t>
            </a:r>
          </a:p>
          <a:p>
            <a:pPr marL="0" lvl="0" indent="0">
              <a:buNone/>
            </a:pPr>
            <a:endParaRPr lang="es-CL" sz="2400" dirty="0"/>
          </a:p>
          <a:p>
            <a:endParaRPr lang="es-CL" dirty="0"/>
          </a:p>
        </p:txBody>
      </p:sp>
    </p:spTree>
    <p:extLst>
      <p:ext uri="{BB962C8B-B14F-4D97-AF65-F5344CB8AC3E}">
        <p14:creationId xmlns:p14="http://schemas.microsoft.com/office/powerpoint/2010/main" val="22674164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p:cNvPicPr>
          <p:nvPr>
            <p:ph idx="1"/>
          </p:nvPr>
        </p:nvPicPr>
        <p:blipFill>
          <a:blip r:embed="rId2" cstate="print"/>
          <a:srcRect l="1961" t="19737" r="40196" b="11842"/>
          <a:stretch>
            <a:fillRect/>
          </a:stretch>
        </p:blipFill>
        <p:spPr bwMode="auto">
          <a:xfrm>
            <a:off x="0" y="0"/>
            <a:ext cx="9144000" cy="6858000"/>
          </a:xfrm>
          <a:prstGeom prst="rect">
            <a:avLst/>
          </a:prstGeom>
          <a:ln>
            <a:headEnd/>
            <a:tailEnd/>
          </a:ln>
        </p:spPr>
        <p:style>
          <a:lnRef idx="2">
            <a:schemeClr val="accent3"/>
          </a:lnRef>
          <a:fillRef idx="1">
            <a:schemeClr val="lt1"/>
          </a:fillRef>
          <a:effectRef idx="0">
            <a:schemeClr val="accent3"/>
          </a:effectRef>
          <a:fontRef idx="minor">
            <a:schemeClr val="dk1"/>
          </a:fontRef>
        </p:style>
      </p:pic>
      <p:sp>
        <p:nvSpPr>
          <p:cNvPr id="6" name="5 CuadroTexto"/>
          <p:cNvSpPr txBox="1"/>
          <p:nvPr/>
        </p:nvSpPr>
        <p:spPr>
          <a:xfrm>
            <a:off x="107504" y="0"/>
            <a:ext cx="9036496" cy="1200329"/>
          </a:xfrm>
          <a:prstGeom prst="rect">
            <a:avLst/>
          </a:prstGeom>
          <a:noFill/>
        </p:spPr>
        <p:txBody>
          <a:bodyPr wrap="square" rtlCol="0">
            <a:spAutoFit/>
          </a:bodyPr>
          <a:lstStyle/>
          <a:p>
            <a:pPr algn="just"/>
            <a:r>
              <a:rPr lang="es-CL" sz="2400" b="1" dirty="0">
                <a:solidFill>
                  <a:schemeClr val="bg1"/>
                </a:solidFill>
                <a:latin typeface="Times New Roman" pitchFamily="18" charset="0"/>
                <a:cs typeface="Times New Roman" pitchFamily="18" charset="0"/>
              </a:rPr>
              <a:t>Jumbo</a:t>
            </a:r>
            <a:r>
              <a:rPr lang="es-CL" sz="2400" dirty="0">
                <a:solidFill>
                  <a:schemeClr val="bg1"/>
                </a:solidFill>
                <a:latin typeface="Times New Roman" pitchFamily="18" charset="0"/>
                <a:cs typeface="Times New Roman" pitchFamily="18" charset="0"/>
              </a:rPr>
              <a:t> </a:t>
            </a:r>
            <a:r>
              <a:rPr lang="es-CL" sz="2400" b="1" dirty="0">
                <a:solidFill>
                  <a:schemeClr val="bg1"/>
                </a:solidFill>
                <a:latin typeface="Times New Roman" pitchFamily="18" charset="0"/>
                <a:cs typeface="Times New Roman" pitchFamily="18" charset="0"/>
              </a:rPr>
              <a:t>de tres (3) brazos de perforación y un brazo multifuncional, para secciones de hasta 7,00 m de altura, con un peso aproximado de 45 ton.</a:t>
            </a:r>
          </a:p>
        </p:txBody>
      </p:sp>
    </p:spTree>
    <p:extLst>
      <p:ext uri="{BB962C8B-B14F-4D97-AF65-F5344CB8AC3E}">
        <p14:creationId xmlns:p14="http://schemas.microsoft.com/office/powerpoint/2010/main" val="8471163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marL="0" indent="0" algn="just">
              <a:buNone/>
            </a:pPr>
            <a:r>
              <a:rPr lang="es-CL" sz="2400" dirty="0" smtClean="0">
                <a:latin typeface="Times New Roman" pitchFamily="18" charset="0"/>
                <a:cs typeface="Times New Roman" pitchFamily="18" charset="0"/>
              </a:rPr>
              <a:t> 2. 1</a:t>
            </a:r>
            <a:r>
              <a:rPr lang="es-CL" sz="2800" dirty="0" smtClean="0">
                <a:latin typeface="Times New Roman" pitchFamily="18" charset="0"/>
                <a:cs typeface="Times New Roman" pitchFamily="18" charset="0"/>
              </a:rPr>
              <a:t>. </a:t>
            </a:r>
            <a:r>
              <a:rPr lang="es-CL" sz="2800" dirty="0" smtClean="0">
                <a:solidFill>
                  <a:srgbClr val="FF0000"/>
                </a:solidFill>
                <a:latin typeface="Times New Roman" pitchFamily="18" charset="0"/>
                <a:cs typeface="Times New Roman" pitchFamily="18" charset="0"/>
              </a:rPr>
              <a:t>Perforadoras </a:t>
            </a:r>
            <a:r>
              <a:rPr lang="es-CL" sz="2800" dirty="0">
                <a:solidFill>
                  <a:srgbClr val="FF0000"/>
                </a:solidFill>
                <a:latin typeface="Times New Roman" pitchFamily="18" charset="0"/>
                <a:cs typeface="Times New Roman" pitchFamily="18" charset="0"/>
              </a:rPr>
              <a:t>hidráulicas con martillo en </a:t>
            </a:r>
            <a:r>
              <a:rPr lang="es-CL" sz="2800" dirty="0" smtClean="0">
                <a:solidFill>
                  <a:srgbClr val="FF0000"/>
                </a:solidFill>
                <a:latin typeface="Times New Roman" pitchFamily="18" charset="0"/>
                <a:cs typeface="Times New Roman" pitchFamily="18" charset="0"/>
              </a:rPr>
              <a:t>cabeza.</a:t>
            </a:r>
            <a:endParaRPr lang="es-CL" sz="2800" dirty="0">
              <a:latin typeface="Times New Roman" pitchFamily="18" charset="0"/>
              <a:cs typeface="Times New Roman" pitchFamily="18" charset="0"/>
            </a:endParaRPr>
          </a:p>
          <a:p>
            <a:pPr marL="0" indent="0" algn="just">
              <a:buNone/>
            </a:pPr>
            <a:r>
              <a:rPr lang="es-CL" sz="2400" dirty="0">
                <a:latin typeface="Times New Roman" pitchFamily="18" charset="0"/>
                <a:cs typeface="Times New Roman" pitchFamily="18" charset="0"/>
              </a:rPr>
              <a:t>A finales de los años sesenta y comienzo de los setenta tuvo lugar un gran avance tecnológico en la perforación de rocas a causa del desarrollo de los martillos hidráulicos.</a:t>
            </a:r>
          </a:p>
          <a:p>
            <a:pPr marL="0" indent="0" algn="just">
              <a:buNone/>
            </a:pPr>
            <a:r>
              <a:rPr lang="es-CL" sz="2400" dirty="0">
                <a:latin typeface="Times New Roman" pitchFamily="18" charset="0"/>
                <a:cs typeface="Times New Roman" pitchFamily="18" charset="0"/>
              </a:rPr>
              <a:t>Una perforadora hidráulica consta básicamente de los mismos elementos que una neumática. “</a:t>
            </a:r>
            <a:r>
              <a:rPr lang="es-CL" sz="2400" i="1" u="sng" dirty="0">
                <a:latin typeface="Times New Roman" pitchFamily="18" charset="0"/>
                <a:cs typeface="Times New Roman" pitchFamily="18" charset="0"/>
              </a:rPr>
              <a:t>Sin embargo, la </a:t>
            </a:r>
            <a:r>
              <a:rPr lang="es-CL" sz="2400" b="1" i="1" u="sng" dirty="0">
                <a:latin typeface="Times New Roman" pitchFamily="18" charset="0"/>
                <a:cs typeface="Times New Roman" pitchFamily="18" charset="0"/>
              </a:rPr>
              <a:t>principal </a:t>
            </a:r>
            <a:r>
              <a:rPr lang="es-CL" sz="2400" i="1" u="sng" dirty="0">
                <a:latin typeface="Times New Roman" pitchFamily="18" charset="0"/>
                <a:cs typeface="Times New Roman" pitchFamily="18" charset="0"/>
              </a:rPr>
              <a:t>diferencia entre ambos sistemas radica en que las perforadoras hidráulicas utilizan un motor que actúa sobre un grupo de bombas, las que suministran un caudal de aceite que acciona los componentes de rotación y movimiento alternativo del pistón</a:t>
            </a:r>
            <a:r>
              <a:rPr lang="es-CL" sz="2400" i="1" dirty="0" smtClean="0">
                <a:latin typeface="Times New Roman" pitchFamily="18" charset="0"/>
                <a:cs typeface="Times New Roman" pitchFamily="18" charset="0"/>
              </a:rPr>
              <a:t>”.</a:t>
            </a:r>
          </a:p>
          <a:p>
            <a:pPr marL="0" indent="0" algn="just">
              <a:buNone/>
            </a:pPr>
            <a:r>
              <a:rPr lang="es-CL" sz="2400" dirty="0">
                <a:latin typeface="Times New Roman" pitchFamily="18" charset="0"/>
                <a:cs typeface="Times New Roman" pitchFamily="18" charset="0"/>
              </a:rPr>
              <a:t>La necesidad de incrementar los diámetros de perforación (sobre 3") para responder a mayores ritmos de producción en las faenas mineras, y el desarrollo tecnológico en el ámbito de la automatización de las operaciones introdujeron importantes cambios a la perforación de rocas</a:t>
            </a:r>
            <a:r>
              <a:rPr lang="es-CL" sz="2400" dirty="0" smtClean="0">
                <a:latin typeface="Times New Roman" pitchFamily="18" charset="0"/>
                <a:cs typeface="Times New Roman" pitchFamily="18" charset="0"/>
              </a:rPr>
              <a:t>.</a:t>
            </a:r>
            <a:r>
              <a:rPr lang="es-CL" sz="2400" dirty="0">
                <a:latin typeface="Times New Roman" pitchFamily="18" charset="0"/>
                <a:cs typeface="Times New Roman" pitchFamily="18" charset="0"/>
              </a:rPr>
              <a:t> La mecanización utiliza sistemas que </a:t>
            </a:r>
            <a:r>
              <a:rPr lang="es-CL" sz="2400" i="1" u="sng" dirty="0">
                <a:latin typeface="Times New Roman" pitchFamily="18" charset="0"/>
                <a:cs typeface="Times New Roman" pitchFamily="18" charset="0"/>
              </a:rPr>
              <a:t>permiten relacionar los valores de las variables de rotación, empuje, percusión, barrido </a:t>
            </a:r>
            <a:r>
              <a:rPr lang="es-CL" sz="2400" dirty="0">
                <a:latin typeface="Times New Roman" pitchFamily="18" charset="0"/>
                <a:cs typeface="Times New Roman" pitchFamily="18" charset="0"/>
              </a:rPr>
              <a:t>con los de las variables dependientes de la roca (dureza, resistencia</a:t>
            </a:r>
            <a:r>
              <a:rPr lang="es-CL" sz="2400" dirty="0" smtClean="0">
                <a:latin typeface="Times New Roman" pitchFamily="18" charset="0"/>
                <a:cs typeface="Times New Roman" pitchFamily="18" charset="0"/>
              </a:rPr>
              <a:t>), y con las </a:t>
            </a:r>
            <a:endParaRPr lang="es-CL" sz="2400" dirty="0">
              <a:latin typeface="Times New Roman" pitchFamily="18" charset="0"/>
              <a:cs typeface="Times New Roman" pitchFamily="18" charset="0"/>
            </a:endParaRPr>
          </a:p>
          <a:p>
            <a:pPr marL="0" indent="0" algn="just">
              <a:buNone/>
            </a:pPr>
            <a:endParaRPr lang="es-CL" sz="2400" i="1" dirty="0">
              <a:latin typeface="Times New Roman" pitchFamily="18" charset="0"/>
              <a:cs typeface="Times New Roman" pitchFamily="18" charset="0"/>
            </a:endParaRPr>
          </a:p>
          <a:p>
            <a:endParaRPr lang="es-CL" sz="2400" dirty="0"/>
          </a:p>
          <a:p>
            <a:pPr marL="0" indent="0">
              <a:buNone/>
            </a:pPr>
            <a:endParaRPr lang="es-CL" dirty="0"/>
          </a:p>
        </p:txBody>
      </p:sp>
    </p:spTree>
    <p:extLst>
      <p:ext uri="{BB962C8B-B14F-4D97-AF65-F5344CB8AC3E}">
        <p14:creationId xmlns:p14="http://schemas.microsoft.com/office/powerpoint/2010/main" val="38931305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a:buNone/>
            </a:pPr>
            <a:r>
              <a:rPr lang="es-CL" dirty="0" smtClean="0">
                <a:latin typeface="Times New Roman" pitchFamily="18" charset="0"/>
                <a:cs typeface="Times New Roman" pitchFamily="18" charset="0"/>
              </a:rPr>
              <a:t>   </a:t>
            </a:r>
            <a:r>
              <a:rPr lang="es-CL" sz="2400" dirty="0" smtClean="0">
                <a:latin typeface="Times New Roman" pitchFamily="18" charset="0"/>
                <a:cs typeface="Times New Roman" pitchFamily="18" charset="0"/>
              </a:rPr>
              <a:t>posibilidades </a:t>
            </a:r>
            <a:r>
              <a:rPr lang="es-CL" sz="2400" dirty="0">
                <a:latin typeface="Times New Roman" pitchFamily="18" charset="0"/>
                <a:cs typeface="Times New Roman" pitchFamily="18" charset="0"/>
              </a:rPr>
              <a:t>de los equipos de perforación, </a:t>
            </a:r>
            <a:r>
              <a:rPr lang="es-CL" sz="2400" dirty="0" smtClean="0">
                <a:latin typeface="Times New Roman" pitchFamily="18" charset="0"/>
                <a:cs typeface="Times New Roman" pitchFamily="18" charset="0"/>
              </a:rPr>
              <a:t>en función </a:t>
            </a:r>
            <a:r>
              <a:rPr lang="es-CL" sz="2400" dirty="0">
                <a:latin typeface="Times New Roman" pitchFamily="18" charset="0"/>
                <a:cs typeface="Times New Roman" pitchFamily="18" charset="0"/>
              </a:rPr>
              <a:t>de una mayor velocidad de penetración y mayor rendimiento, que en definitiva llevan a un menor costo por metro perforado</a:t>
            </a:r>
            <a:r>
              <a:rPr lang="es-CL" sz="2400" dirty="0" smtClean="0">
                <a:latin typeface="Times New Roman" pitchFamily="18" charset="0"/>
                <a:cs typeface="Times New Roman" pitchFamily="18" charset="0"/>
              </a:rPr>
              <a:t>.</a:t>
            </a:r>
            <a:r>
              <a:rPr lang="es-CL" sz="2400" dirty="0">
                <a:latin typeface="Times New Roman" pitchFamily="18" charset="0"/>
                <a:cs typeface="Times New Roman" pitchFamily="18" charset="0"/>
              </a:rPr>
              <a:t> </a:t>
            </a:r>
            <a:endParaRPr lang="es-CL" sz="2400" dirty="0" smtClean="0">
              <a:latin typeface="Times New Roman" pitchFamily="18" charset="0"/>
              <a:cs typeface="Times New Roman" pitchFamily="18" charset="0"/>
            </a:endParaRPr>
          </a:p>
          <a:p>
            <a:pPr>
              <a:buNone/>
            </a:pPr>
            <a:r>
              <a:rPr lang="es-CL" sz="2400" dirty="0">
                <a:latin typeface="Times New Roman" pitchFamily="18" charset="0"/>
                <a:cs typeface="Times New Roman" pitchFamily="18" charset="0"/>
              </a:rPr>
              <a:t> </a:t>
            </a:r>
            <a:r>
              <a:rPr lang="es-CL" sz="2400" dirty="0" smtClean="0">
                <a:latin typeface="Times New Roman" pitchFamily="18" charset="0"/>
                <a:cs typeface="Times New Roman" pitchFamily="18" charset="0"/>
              </a:rPr>
              <a:t>   Aunque </a:t>
            </a:r>
            <a:r>
              <a:rPr lang="es-CL" sz="2400" dirty="0">
                <a:latin typeface="Times New Roman" pitchFamily="18" charset="0"/>
                <a:cs typeface="Times New Roman" pitchFamily="18" charset="0"/>
              </a:rPr>
              <a:t>en un principio la introducción de estos equipos fue más importante en trabajos subterráneos, con el tiempo se han ido imponiendo en las faenas de perforación de superficie, complementando a las perforadoras neumáticas.</a:t>
            </a:r>
          </a:p>
          <a:p>
            <a:pPr>
              <a:buNone/>
            </a:pPr>
            <a:r>
              <a:rPr lang="es-CL" sz="2400" dirty="0">
                <a:latin typeface="Times New Roman" pitchFamily="18" charset="0"/>
                <a:cs typeface="Times New Roman" pitchFamily="18" charset="0"/>
              </a:rPr>
              <a:t>    La perforación hidráulica  tiene una superioridad tecnológica en relación con la perforadora neumática debido a las </a:t>
            </a:r>
            <a:r>
              <a:rPr lang="es-CL" sz="2400" b="1" i="1" u="sng" dirty="0">
                <a:latin typeface="Times New Roman" pitchFamily="18" charset="0"/>
                <a:cs typeface="Times New Roman" pitchFamily="18" charset="0"/>
              </a:rPr>
              <a:t>siguientes</a:t>
            </a:r>
            <a:r>
              <a:rPr lang="es-CL" sz="2400" i="1" u="sng" dirty="0">
                <a:latin typeface="Times New Roman" pitchFamily="18" charset="0"/>
                <a:cs typeface="Times New Roman" pitchFamily="18" charset="0"/>
              </a:rPr>
              <a:t> </a:t>
            </a:r>
            <a:r>
              <a:rPr lang="es-CL" sz="2400" b="1" i="1" u="sng" dirty="0">
                <a:latin typeface="Times New Roman" pitchFamily="18" charset="0"/>
                <a:cs typeface="Times New Roman" pitchFamily="18" charset="0"/>
              </a:rPr>
              <a:t>características</a:t>
            </a:r>
            <a:r>
              <a:rPr lang="es-CL" sz="2400" i="1" u="sng" dirty="0">
                <a:latin typeface="Times New Roman" pitchFamily="18" charset="0"/>
                <a:cs typeface="Times New Roman" pitchFamily="18" charset="0"/>
              </a:rPr>
              <a:t>:</a:t>
            </a:r>
          </a:p>
          <a:p>
            <a:r>
              <a:rPr lang="es-CL" sz="2400" i="1" u="sng" dirty="0">
                <a:solidFill>
                  <a:srgbClr val="FF0000"/>
                </a:solidFill>
                <a:latin typeface="Times New Roman" pitchFamily="18" charset="0"/>
                <a:cs typeface="Times New Roman" pitchFamily="18" charset="0"/>
              </a:rPr>
              <a:t>Menor consumo de energía.</a:t>
            </a:r>
            <a:br>
              <a:rPr lang="es-CL" sz="2400" i="1" u="sng" dirty="0">
                <a:solidFill>
                  <a:srgbClr val="FF0000"/>
                </a:solidFill>
                <a:latin typeface="Times New Roman" pitchFamily="18" charset="0"/>
                <a:cs typeface="Times New Roman" pitchFamily="18" charset="0"/>
              </a:rPr>
            </a:br>
            <a:r>
              <a:rPr lang="es-CL" sz="2400" dirty="0">
                <a:latin typeface="Times New Roman" pitchFamily="18" charset="0"/>
                <a:cs typeface="Times New Roman" pitchFamily="18" charset="0"/>
              </a:rPr>
              <a:t>las perforadoras hidráulicas trabajan con fluidos a presiones muy superiores a las accionadas neumáticamente y, además, las caídas de presión son mucho menores. Por lo tanto, la utilización de la energía es más eficiente, siendo necesario sólo 1/3 de la energía que se consume con los equipos neumáticos. </a:t>
            </a:r>
          </a:p>
          <a:p>
            <a:pPr>
              <a:buNone/>
            </a:pPr>
            <a:endParaRPr lang="es-CL" sz="2400" dirty="0">
              <a:latin typeface="Times New Roman" pitchFamily="18" charset="0"/>
              <a:cs typeface="Times New Roman" pitchFamily="18" charset="0"/>
            </a:endParaRPr>
          </a:p>
          <a:p>
            <a:pPr>
              <a:buNone/>
            </a:pPr>
            <a:endParaRPr lang="es-CL" sz="2400" b="1"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lnSpcReduction="10000"/>
          </a:bodyPr>
          <a:lstStyle/>
          <a:p>
            <a:r>
              <a:rPr lang="es-CL" sz="2400" i="1" u="sng" dirty="0">
                <a:solidFill>
                  <a:srgbClr val="FF0000"/>
                </a:solidFill>
                <a:latin typeface="Times New Roman" pitchFamily="18" charset="0"/>
                <a:cs typeface="Times New Roman" pitchFamily="18" charset="0"/>
              </a:rPr>
              <a:t>Menor costo de accesorios de perforación.</a:t>
            </a:r>
            <a:r>
              <a:rPr lang="es-CL" sz="2400" i="1" u="sng" dirty="0">
                <a:latin typeface="Times New Roman" pitchFamily="18" charset="0"/>
                <a:cs typeface="Times New Roman" pitchFamily="18" charset="0"/>
              </a:rPr>
              <a:t/>
            </a:r>
            <a:br>
              <a:rPr lang="es-CL" sz="2400" i="1" u="sng" dirty="0">
                <a:latin typeface="Times New Roman" pitchFamily="18" charset="0"/>
                <a:cs typeface="Times New Roman" pitchFamily="18" charset="0"/>
              </a:rPr>
            </a:br>
            <a:r>
              <a:rPr lang="es-CL" sz="2400" dirty="0">
                <a:latin typeface="Times New Roman" pitchFamily="18" charset="0"/>
                <a:cs typeface="Times New Roman" pitchFamily="18" charset="0"/>
              </a:rPr>
              <a:t>en los martillos hidráulicos la transmisión de energía se efectúa por medio de pistones más alargados y de menor diámetro que los de los martillos neumáticos. La fatiga generada en las barras depende de la sección y del tamaño del pistón. La forma de la onda de choque es mucho más uniforme en los martillos hidráulicos que en los neumáticos, donde se producen niveles de tensión muy elevados, que son el origen de la fatiga sobre el acero y de una serie de ondas secundarias de bajo contenido energético. En la práctica, se ha comprobado que la vida útil de la sarta se incrementa en 20% para perforadoras hidráulicas. </a:t>
            </a:r>
            <a:endParaRPr lang="es-CL" sz="2400" dirty="0" smtClean="0">
              <a:latin typeface="Times New Roman" pitchFamily="18" charset="0"/>
              <a:cs typeface="Times New Roman" pitchFamily="18" charset="0"/>
            </a:endParaRPr>
          </a:p>
          <a:p>
            <a:r>
              <a:rPr lang="es-CL" sz="2400" i="1" u="sng" dirty="0" smtClean="0">
                <a:solidFill>
                  <a:srgbClr val="FF0000"/>
                </a:solidFill>
                <a:latin typeface="Times New Roman" pitchFamily="18" charset="0"/>
                <a:cs typeface="Times New Roman" pitchFamily="18" charset="0"/>
              </a:rPr>
              <a:t>Mayor </a:t>
            </a:r>
            <a:r>
              <a:rPr lang="es-CL" sz="2400" i="1" u="sng" dirty="0">
                <a:solidFill>
                  <a:srgbClr val="FF0000"/>
                </a:solidFill>
                <a:latin typeface="Times New Roman" pitchFamily="18" charset="0"/>
                <a:cs typeface="Times New Roman" pitchFamily="18" charset="0"/>
              </a:rPr>
              <a:t>capacidad de perforación.</a:t>
            </a:r>
            <a:r>
              <a:rPr lang="es-CL" sz="2400" i="1" u="sng" dirty="0">
                <a:latin typeface="Times New Roman" pitchFamily="18" charset="0"/>
                <a:cs typeface="Times New Roman" pitchFamily="18" charset="0"/>
              </a:rPr>
              <a:t/>
            </a:r>
            <a:br>
              <a:rPr lang="es-CL" sz="2400" i="1" u="sng" dirty="0">
                <a:latin typeface="Times New Roman" pitchFamily="18" charset="0"/>
                <a:cs typeface="Times New Roman" pitchFamily="18" charset="0"/>
              </a:rPr>
            </a:br>
            <a:r>
              <a:rPr lang="es-CL" sz="2400" dirty="0">
                <a:latin typeface="Times New Roman" pitchFamily="18" charset="0"/>
                <a:cs typeface="Times New Roman" pitchFamily="18" charset="0"/>
              </a:rPr>
              <a:t>Debido a la mejor transmisión de energía de la onda, las velocidades de penetración de las perforadoras hidráulicas son entre 50% y 100% mayores que en los equipos neumáticos. </a:t>
            </a:r>
          </a:p>
          <a:p>
            <a:r>
              <a:rPr lang="es-CL" sz="2400" i="1" u="sng" dirty="0">
                <a:solidFill>
                  <a:srgbClr val="FF0000"/>
                </a:solidFill>
                <a:latin typeface="Times New Roman" pitchFamily="18" charset="0"/>
                <a:cs typeface="Times New Roman" pitchFamily="18" charset="0"/>
              </a:rPr>
              <a:t>Mejores condiciones ambientales.</a:t>
            </a:r>
            <a:r>
              <a:rPr lang="es-CL" sz="2400" i="1" u="sng" dirty="0">
                <a:latin typeface="Times New Roman" pitchFamily="18" charset="0"/>
                <a:cs typeface="Times New Roman" pitchFamily="18" charset="0"/>
              </a:rPr>
              <a:t/>
            </a:r>
            <a:br>
              <a:rPr lang="es-CL" sz="2400" i="1" u="sng" dirty="0">
                <a:latin typeface="Times New Roman" pitchFamily="18" charset="0"/>
                <a:cs typeface="Times New Roman" pitchFamily="18" charset="0"/>
              </a:rPr>
            </a:br>
            <a:r>
              <a:rPr lang="es-CL" sz="2400" dirty="0">
                <a:latin typeface="Times New Roman" pitchFamily="18" charset="0"/>
                <a:cs typeface="Times New Roman" pitchFamily="18" charset="0"/>
              </a:rPr>
              <a:t>Los niveles de ruido en una perforadora hidráulica son sensiblemente menores a los generados por una neumática debido a la ausencia del escape de aire. </a:t>
            </a:r>
          </a:p>
          <a:p>
            <a:endParaRPr lang="es-CL"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6" name="5 CuadroTexto"/>
          <p:cNvSpPr txBox="1"/>
          <p:nvPr/>
        </p:nvSpPr>
        <p:spPr>
          <a:xfrm>
            <a:off x="4572000" y="0"/>
            <a:ext cx="4572000" cy="830997"/>
          </a:xfrm>
          <a:prstGeom prst="rect">
            <a:avLst/>
          </a:prstGeom>
          <a:noFill/>
        </p:spPr>
        <p:txBody>
          <a:bodyPr wrap="square" rtlCol="0">
            <a:spAutoFit/>
          </a:bodyPr>
          <a:lstStyle/>
          <a:p>
            <a:r>
              <a:rPr lang="es-CL" sz="2400" b="1" dirty="0" smtClean="0">
                <a:solidFill>
                  <a:srgbClr val="FF0000"/>
                </a:solidFill>
                <a:latin typeface="Times New Roman" pitchFamily="18" charset="0"/>
                <a:cs typeface="Times New Roman" pitchFamily="18" charset="0"/>
              </a:rPr>
              <a:t>Jumbo Electrohidráulico para Perforación Vertical </a:t>
            </a:r>
            <a:endParaRPr lang="es-CL"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609915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lstStyle/>
          <a:p>
            <a:pPr algn="just"/>
            <a:r>
              <a:rPr lang="es-CL" sz="2400" i="1" u="sng" dirty="0">
                <a:solidFill>
                  <a:srgbClr val="FF0000"/>
                </a:solidFill>
                <a:latin typeface="Times New Roman" pitchFamily="18" charset="0"/>
                <a:cs typeface="Times New Roman" pitchFamily="18" charset="0"/>
              </a:rPr>
              <a:t>Mayor elasticidad de la </a:t>
            </a:r>
            <a:r>
              <a:rPr lang="es-CL" sz="2400" i="1" u="sng" dirty="0" smtClean="0">
                <a:solidFill>
                  <a:srgbClr val="FF0000"/>
                </a:solidFill>
                <a:latin typeface="Times New Roman" pitchFamily="18" charset="0"/>
                <a:cs typeface="Times New Roman" pitchFamily="18" charset="0"/>
              </a:rPr>
              <a:t>operación</a:t>
            </a:r>
            <a:r>
              <a:rPr lang="es-CL" sz="2400" i="1" dirty="0" smtClean="0">
                <a:solidFill>
                  <a:srgbClr val="FF0000"/>
                </a:solidFill>
                <a:latin typeface="Times New Roman" pitchFamily="18" charset="0"/>
                <a:cs typeface="Times New Roman" pitchFamily="18" charset="0"/>
              </a:rPr>
              <a:t>.</a:t>
            </a:r>
            <a:r>
              <a:rPr lang="es-CL" sz="2400" i="1" dirty="0" smtClean="0">
                <a:latin typeface="Times New Roman" pitchFamily="18" charset="0"/>
                <a:cs typeface="Times New Roman" pitchFamily="18" charset="0"/>
              </a:rPr>
              <a:t> </a:t>
            </a:r>
            <a:r>
              <a:rPr lang="es-CL" sz="2400" dirty="0" smtClean="0">
                <a:latin typeface="Times New Roman" pitchFamily="18" charset="0"/>
                <a:cs typeface="Times New Roman" pitchFamily="18" charset="0"/>
              </a:rPr>
              <a:t>En </a:t>
            </a:r>
            <a:r>
              <a:rPr lang="es-CL" sz="2400" dirty="0">
                <a:latin typeface="Times New Roman" pitchFamily="18" charset="0"/>
                <a:cs typeface="Times New Roman" pitchFamily="18" charset="0"/>
              </a:rPr>
              <a:t>la perforadora hidráulica es posible variar la presión de accionamiento del sistema, la energía por golpe y la frecuencia de percusión. </a:t>
            </a:r>
            <a:endParaRPr lang="es-CL" sz="2400" dirty="0" smtClean="0">
              <a:latin typeface="Times New Roman" pitchFamily="18" charset="0"/>
              <a:cs typeface="Times New Roman" pitchFamily="18" charset="0"/>
            </a:endParaRPr>
          </a:p>
          <a:p>
            <a:pPr algn="just"/>
            <a:r>
              <a:rPr lang="es-CL" sz="2400" i="1" u="sng" dirty="0" smtClean="0">
                <a:solidFill>
                  <a:srgbClr val="FF0000"/>
                </a:solidFill>
                <a:latin typeface="Times New Roman" pitchFamily="18" charset="0"/>
                <a:cs typeface="Times New Roman" pitchFamily="18" charset="0"/>
              </a:rPr>
              <a:t>Mayor facilidad </a:t>
            </a:r>
            <a:r>
              <a:rPr lang="es-CL" sz="2400" i="1" u="sng" dirty="0">
                <a:solidFill>
                  <a:srgbClr val="FF0000"/>
                </a:solidFill>
                <a:latin typeface="Times New Roman" pitchFamily="18" charset="0"/>
                <a:cs typeface="Times New Roman" pitchFamily="18" charset="0"/>
              </a:rPr>
              <a:t>para la </a:t>
            </a:r>
            <a:r>
              <a:rPr lang="es-CL" sz="2400" i="1" u="sng" dirty="0" smtClean="0">
                <a:solidFill>
                  <a:srgbClr val="FF0000"/>
                </a:solidFill>
                <a:latin typeface="Times New Roman" pitchFamily="18" charset="0"/>
                <a:cs typeface="Times New Roman" pitchFamily="18" charset="0"/>
              </a:rPr>
              <a:t>automatización</a:t>
            </a:r>
            <a:r>
              <a:rPr lang="es-CL" sz="2400" i="1" dirty="0" smtClean="0">
                <a:solidFill>
                  <a:srgbClr val="FF0000"/>
                </a:solidFill>
                <a:latin typeface="Times New Roman" pitchFamily="18" charset="0"/>
                <a:cs typeface="Times New Roman" pitchFamily="18" charset="0"/>
              </a:rPr>
              <a:t>. </a:t>
            </a:r>
            <a:r>
              <a:rPr lang="es-CL" sz="2400" dirty="0" smtClean="0">
                <a:latin typeface="Times New Roman" pitchFamily="18" charset="0"/>
                <a:cs typeface="Times New Roman" pitchFamily="18" charset="0"/>
              </a:rPr>
              <a:t>Estos </a:t>
            </a:r>
            <a:r>
              <a:rPr lang="es-CL" sz="2400" dirty="0">
                <a:latin typeface="Times New Roman" pitchFamily="18" charset="0"/>
                <a:cs typeface="Times New Roman" pitchFamily="18" charset="0"/>
              </a:rPr>
              <a:t>equipos son mucho más aptos para la automatización de operaciones, tales como el cambio de varillaje y mecanismos antiatranque, entre otros. </a:t>
            </a:r>
          </a:p>
          <a:p>
            <a:pPr marL="0" indent="0" algn="just">
              <a:buNone/>
            </a:pPr>
            <a:r>
              <a:rPr lang="es-CL" sz="2400" dirty="0" smtClean="0">
                <a:latin typeface="Times New Roman" pitchFamily="18" charset="0"/>
                <a:cs typeface="Times New Roman" pitchFamily="18" charset="0"/>
              </a:rPr>
              <a:t>     Por </a:t>
            </a:r>
            <a:r>
              <a:rPr lang="es-CL" sz="2400" dirty="0">
                <a:latin typeface="Times New Roman" pitchFamily="18" charset="0"/>
                <a:cs typeface="Times New Roman" pitchFamily="18" charset="0"/>
              </a:rPr>
              <a:t>el contrario, los inconvenientes que presentan son:</a:t>
            </a:r>
          </a:p>
          <a:p>
            <a:pPr algn="just"/>
            <a:r>
              <a:rPr lang="es-CL" sz="2400" i="1" u="sng" dirty="0">
                <a:solidFill>
                  <a:srgbClr val="FF0000"/>
                </a:solidFill>
                <a:latin typeface="Times New Roman" pitchFamily="18" charset="0"/>
                <a:cs typeface="Times New Roman" pitchFamily="18" charset="0"/>
              </a:rPr>
              <a:t>Mayor </a:t>
            </a:r>
            <a:r>
              <a:rPr lang="es-CL" sz="2400" i="1" u="sng" dirty="0" smtClean="0">
                <a:solidFill>
                  <a:srgbClr val="FF0000"/>
                </a:solidFill>
                <a:latin typeface="Times New Roman" pitchFamily="18" charset="0"/>
                <a:cs typeface="Times New Roman" pitchFamily="18" charset="0"/>
              </a:rPr>
              <a:t>inversión</a:t>
            </a:r>
            <a:r>
              <a:rPr lang="es-CL" sz="2400" b="1" dirty="0" smtClean="0">
                <a:solidFill>
                  <a:srgbClr val="FF0000"/>
                </a:solidFill>
                <a:latin typeface="Times New Roman" pitchFamily="18" charset="0"/>
                <a:cs typeface="Times New Roman" pitchFamily="18" charset="0"/>
              </a:rPr>
              <a:t>. </a:t>
            </a:r>
            <a:r>
              <a:rPr lang="es-CL" sz="2400" dirty="0" smtClean="0">
                <a:latin typeface="Times New Roman" pitchFamily="18" charset="0"/>
                <a:cs typeface="Times New Roman" pitchFamily="18" charset="0"/>
              </a:rPr>
              <a:t>Inicial </a:t>
            </a:r>
            <a:r>
              <a:rPr lang="es-CL" sz="2400" dirty="0">
                <a:latin typeface="Times New Roman" pitchFamily="18" charset="0"/>
                <a:cs typeface="Times New Roman" pitchFamily="18" charset="0"/>
              </a:rPr>
              <a:t>debido a todos los componentes asociados a la perforadora, a su sistema de avance automático y a las características de las fuentes de energía que utiliza (energía eléctrica e hidráulica).</a:t>
            </a:r>
          </a:p>
          <a:p>
            <a:pPr algn="just"/>
            <a:r>
              <a:rPr lang="es-CL" sz="2400" i="1" u="sng" dirty="0" smtClean="0">
                <a:solidFill>
                  <a:srgbClr val="FF0000"/>
                </a:solidFill>
                <a:latin typeface="Times New Roman" pitchFamily="18" charset="0"/>
                <a:cs typeface="Times New Roman" pitchFamily="18" charset="0"/>
              </a:rPr>
              <a:t>Reparaciones</a:t>
            </a:r>
            <a:r>
              <a:rPr lang="es-CL" sz="2400" b="1" dirty="0" smtClean="0">
                <a:solidFill>
                  <a:srgbClr val="FF0000"/>
                </a:solidFill>
                <a:latin typeface="Times New Roman" pitchFamily="18" charset="0"/>
                <a:cs typeface="Times New Roman" pitchFamily="18" charset="0"/>
              </a:rPr>
              <a:t>.</a:t>
            </a:r>
            <a:r>
              <a:rPr lang="es-CL" sz="2400" dirty="0" smtClean="0">
                <a:latin typeface="Times New Roman" pitchFamily="18" charset="0"/>
                <a:cs typeface="Times New Roman" pitchFamily="18" charset="0"/>
              </a:rPr>
              <a:t> Más </a:t>
            </a:r>
            <a:r>
              <a:rPr lang="es-CL" sz="2400" dirty="0">
                <a:latin typeface="Times New Roman" pitchFamily="18" charset="0"/>
                <a:cs typeface="Times New Roman" pitchFamily="18" charset="0"/>
              </a:rPr>
              <a:t>complejas y costosas que en las perforadoras neumáticas, requiriéndose una mejor organización y formación de personal especialista de mantenimiento.</a:t>
            </a:r>
          </a:p>
          <a:p>
            <a:endParaRPr lang="es-CL" sz="2400" dirty="0">
              <a:latin typeface="Times New Roman" pitchFamily="18" charset="0"/>
              <a:cs typeface="Times New Roman" pitchFamily="18" charset="0"/>
            </a:endParaRPr>
          </a:p>
          <a:p>
            <a:endParaRPr lang="es-CL" sz="2400" dirty="0" smtClean="0">
              <a:latin typeface="Times New Roman" pitchFamily="18" charset="0"/>
              <a:cs typeface="Times New Roman" pitchFamily="18" charset="0"/>
            </a:endParaRPr>
          </a:p>
          <a:p>
            <a:endParaRPr lang="es-CL" sz="2400" dirty="0">
              <a:latin typeface="Times New Roman" pitchFamily="18" charset="0"/>
              <a:cs typeface="Times New Roman" pitchFamily="18" charset="0"/>
            </a:endParaRPr>
          </a:p>
          <a:p>
            <a:endParaRPr lang="es-CL" dirty="0"/>
          </a:p>
          <a:p>
            <a:endParaRPr lang="es-CL" dirty="0"/>
          </a:p>
        </p:txBody>
      </p:sp>
    </p:spTree>
    <p:extLst>
      <p:ext uri="{BB962C8B-B14F-4D97-AF65-F5344CB8AC3E}">
        <p14:creationId xmlns:p14="http://schemas.microsoft.com/office/powerpoint/2010/main" val="12916669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lstStyle/>
          <a:p>
            <a:pPr algn="just"/>
            <a:r>
              <a:rPr lang="es-CL" dirty="0" smtClean="0">
                <a:latin typeface="Times New Roman" pitchFamily="18" charset="0"/>
                <a:cs typeface="Times New Roman" pitchFamily="18" charset="0"/>
              </a:rPr>
              <a:t>2. 2. </a:t>
            </a:r>
            <a:r>
              <a:rPr lang="es-CL" dirty="0">
                <a:solidFill>
                  <a:srgbClr val="FF0000"/>
                </a:solidFill>
                <a:latin typeface="Times New Roman" pitchFamily="18" charset="0"/>
                <a:cs typeface="Times New Roman" pitchFamily="18" charset="0"/>
              </a:rPr>
              <a:t>Perforadoras hidráulicas con </a:t>
            </a:r>
            <a:r>
              <a:rPr lang="es-CL" dirty="0" smtClean="0">
                <a:solidFill>
                  <a:srgbClr val="FF0000"/>
                </a:solidFill>
                <a:latin typeface="Times New Roman" pitchFamily="18" charset="0"/>
                <a:cs typeface="Times New Roman" pitchFamily="18" charset="0"/>
              </a:rPr>
              <a:t>martillo en Fondo.</a:t>
            </a:r>
            <a:endParaRPr lang="es-CL" dirty="0" smtClean="0">
              <a:latin typeface="Times New Roman" pitchFamily="18" charset="0"/>
              <a:cs typeface="Times New Roman" pitchFamily="18" charset="0"/>
            </a:endParaRPr>
          </a:p>
          <a:p>
            <a:pPr algn="just"/>
            <a:r>
              <a:rPr lang="es-CL" sz="2400" dirty="0" smtClean="0">
                <a:latin typeface="Times New Roman" pitchFamily="18" charset="0"/>
                <a:cs typeface="Times New Roman" pitchFamily="18" charset="0"/>
              </a:rPr>
              <a:t>Martillos </a:t>
            </a:r>
            <a:r>
              <a:rPr lang="es-CL" sz="2400" dirty="0">
                <a:latin typeface="Times New Roman" pitchFamily="18" charset="0"/>
                <a:cs typeface="Times New Roman" pitchFamily="18" charset="0"/>
              </a:rPr>
              <a:t>en fondo DTH tienen una capacidad de perforación de gran alcance, gran fiabilidad, bajos costos operativos y una larga vida útil. </a:t>
            </a:r>
          </a:p>
          <a:p>
            <a:pPr algn="just"/>
            <a:r>
              <a:rPr lang="es-CL" sz="2400" dirty="0">
                <a:latin typeface="Times New Roman" pitchFamily="18" charset="0"/>
                <a:cs typeface="Times New Roman" pitchFamily="18" charset="0"/>
              </a:rPr>
              <a:t>Estas herramientas de perforación son muy utilizadas junto con las brocas para perforación y explotación de canteras en las industrias de minería y otros sectores de la construcción. </a:t>
            </a:r>
          </a:p>
          <a:p>
            <a:pPr marL="0" indent="0">
              <a:buNone/>
            </a:pPr>
            <a:endParaRPr lang="es-CL" dirty="0"/>
          </a:p>
        </p:txBody>
      </p:sp>
      <p:pic>
        <p:nvPicPr>
          <p:cNvPr id="4" name="Picture 2"/>
          <p:cNvPicPr>
            <a:picLocks noChangeAspect="1" noChangeArrowheads="1"/>
          </p:cNvPicPr>
          <p:nvPr/>
        </p:nvPicPr>
        <p:blipFill>
          <a:blip r:embed="rId2" cstate="print"/>
          <a:srcRect/>
          <a:stretch>
            <a:fillRect/>
          </a:stretch>
        </p:blipFill>
        <p:spPr bwMode="auto">
          <a:xfrm>
            <a:off x="0" y="2564904"/>
            <a:ext cx="9144000" cy="4293096"/>
          </a:xfrm>
          <a:prstGeom prst="rect">
            <a:avLst/>
          </a:prstGeom>
          <a:ln>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78356210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fontScale="92500"/>
          </a:bodyPr>
          <a:lstStyle/>
          <a:p>
            <a:pPr algn="just"/>
            <a:r>
              <a:rPr lang="es-CL" sz="2500" dirty="0">
                <a:latin typeface="Times New Roman" pitchFamily="18" charset="0"/>
                <a:cs typeface="Times New Roman" pitchFamily="18" charset="0"/>
              </a:rPr>
              <a:t>El funcionamiento de un martillo en fondo se basa en que el pistón golpea directamente a la broca durante la perforación, generalmente con una frecuencia de golpes que oscila entre 600 y 1.600 golpes por minuto.</a:t>
            </a:r>
          </a:p>
          <a:p>
            <a:pPr algn="just"/>
            <a:r>
              <a:rPr lang="es-CL" sz="2500" dirty="0">
                <a:latin typeface="Times New Roman" pitchFamily="18" charset="0"/>
                <a:cs typeface="Times New Roman" pitchFamily="18" charset="0"/>
              </a:rPr>
              <a:t>El fluido de accionamiento es aire comprimido, que se suministra a través de un tubo que constituye el soporte y hace girar el martillo. La rotación es efectuada por un simple motor neumático o hidráulico montado en el carro situado en </a:t>
            </a:r>
            <a:r>
              <a:rPr lang="es-CL" sz="2500" dirty="0" smtClean="0">
                <a:latin typeface="Times New Roman" pitchFamily="18" charset="0"/>
                <a:cs typeface="Times New Roman" pitchFamily="18" charset="0"/>
              </a:rPr>
              <a:t>superficie. </a:t>
            </a:r>
          </a:p>
          <a:p>
            <a:pPr algn="just"/>
            <a:r>
              <a:rPr lang="es-CL" sz="2500" dirty="0" smtClean="0">
                <a:latin typeface="Times New Roman" pitchFamily="18" charset="0"/>
                <a:cs typeface="Times New Roman" pitchFamily="18" charset="0"/>
              </a:rPr>
              <a:t>La </a:t>
            </a:r>
            <a:r>
              <a:rPr lang="es-CL" sz="2500" dirty="0">
                <a:latin typeface="Times New Roman" pitchFamily="18" charset="0"/>
                <a:cs typeface="Times New Roman" pitchFamily="18" charset="0"/>
              </a:rPr>
              <a:t>limpieza del detrito se efectúa por el escape del aire del martillo a través de los orificios de la broca</a:t>
            </a:r>
            <a:r>
              <a:rPr lang="es-CL" sz="2500" dirty="0" smtClean="0">
                <a:latin typeface="Times New Roman" pitchFamily="18" charset="0"/>
                <a:cs typeface="Times New Roman" pitchFamily="18" charset="0"/>
              </a:rPr>
              <a:t>.</a:t>
            </a:r>
            <a:r>
              <a:rPr lang="es-CL" sz="2500" dirty="0">
                <a:latin typeface="Times New Roman" pitchFamily="18" charset="0"/>
                <a:cs typeface="Times New Roman" pitchFamily="18" charset="0"/>
              </a:rPr>
              <a:t> Parte interior de un martillo D.T.H. </a:t>
            </a:r>
          </a:p>
          <a:p>
            <a:pPr algn="just"/>
            <a:r>
              <a:rPr lang="es-CL" sz="2500" dirty="0">
                <a:latin typeface="Times New Roman" pitchFamily="18" charset="0"/>
                <a:cs typeface="Times New Roman" pitchFamily="18" charset="0"/>
              </a:rPr>
              <a:t>Considerando la posible percusión en vacío de los martillos que implica una pérdida de energía, los martillos de estas perforadoras suelen ir provistos de un sistema de protección, que cierra el paso del aire al cilindro cuando la broca no se apoya en la roca del fondo del taladro.</a:t>
            </a:r>
          </a:p>
          <a:p>
            <a:pPr algn="just"/>
            <a:r>
              <a:rPr lang="es-CL" sz="2500" dirty="0">
                <a:latin typeface="Times New Roman" pitchFamily="18" charset="0"/>
                <a:cs typeface="Times New Roman" pitchFamily="18" charset="0"/>
              </a:rPr>
              <a:t>En el caso de la perforación de rocas en presencia de agua, puede ocurrir que la columna de agua disminuya el rendimiento de la perforación, por lo que es aconsejable disponer de un compresor con una presión de aire suficiente para proceder a la evacuación del líquido.</a:t>
            </a:r>
          </a:p>
          <a:p>
            <a:pPr marL="0" indent="0" algn="just">
              <a:buNone/>
            </a:pPr>
            <a:endParaRPr lang="es-CL" sz="2500" dirty="0">
              <a:latin typeface="Times New Roman" pitchFamily="18" charset="0"/>
              <a:cs typeface="Times New Roman" pitchFamily="18" charset="0"/>
            </a:endParaRPr>
          </a:p>
          <a:p>
            <a:pPr marL="0" indent="0" algn="just">
              <a:buNone/>
            </a:pPr>
            <a:endParaRPr lang="es-CL" sz="2500" dirty="0">
              <a:latin typeface="Times New Roman" pitchFamily="18" charset="0"/>
              <a:cs typeface="Times New Roman" pitchFamily="18" charset="0"/>
            </a:endParaRPr>
          </a:p>
          <a:p>
            <a:pPr marL="0" indent="0">
              <a:buNone/>
            </a:pPr>
            <a:endParaRPr lang="es-CL" dirty="0"/>
          </a:p>
        </p:txBody>
      </p:sp>
    </p:spTree>
    <p:extLst>
      <p:ext uri="{BB962C8B-B14F-4D97-AF65-F5344CB8AC3E}">
        <p14:creationId xmlns:p14="http://schemas.microsoft.com/office/powerpoint/2010/main" val="31974368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pPr algn="just"/>
            <a:r>
              <a:rPr lang="es-CL" sz="2500" dirty="0" smtClean="0">
                <a:latin typeface="Times New Roman" pitchFamily="18" charset="0"/>
                <a:cs typeface="Times New Roman" pitchFamily="18" charset="0"/>
              </a:rPr>
              <a:t>En </a:t>
            </a:r>
            <a:r>
              <a:rPr lang="es-CL" sz="2500" dirty="0">
                <a:latin typeface="Times New Roman" pitchFamily="18" charset="0"/>
                <a:cs typeface="Times New Roman" pitchFamily="18" charset="0"/>
              </a:rPr>
              <a:t>cuanto al empuje, una regla práctica es la de aproximarse a los 85 kg por cada centímetro de diámetro. Un empuje excesivo no aumentará la penetración, sino que acelerará los desgastes de la broca y aumentará los esfuerzos sobre el sistema de rotación</a:t>
            </a:r>
            <a:r>
              <a:rPr lang="es-CL" sz="2500" dirty="0" smtClean="0">
                <a:latin typeface="Times New Roman" pitchFamily="18" charset="0"/>
                <a:cs typeface="Times New Roman" pitchFamily="18" charset="0"/>
              </a:rPr>
              <a:t>.</a:t>
            </a:r>
          </a:p>
          <a:p>
            <a:pPr algn="just"/>
            <a:r>
              <a:rPr lang="es-CL" sz="2500" dirty="0" smtClean="0"/>
              <a:t> </a:t>
            </a:r>
            <a:r>
              <a:rPr lang="es-CL" sz="2500" dirty="0">
                <a:latin typeface="Times New Roman" pitchFamily="18" charset="0"/>
                <a:cs typeface="Times New Roman" pitchFamily="18" charset="0"/>
              </a:rPr>
              <a:t>Cuando se perfore a alta presión (en rocas de gran resistencia como un granito) se precisará al inicio una fuerza de avance adicional para superar el efecto de contra empuje del aire del fondo de la perforación. Por el contrario, cuando la profundidad de perforación sea grande (sobre 20 metros) y el número de tubos sea tal que supere el peso recomendado será necesario entonces que el perforista accione la retención y rotación para mantener un empuje óptimo sobre la broca.</a:t>
            </a:r>
          </a:p>
          <a:p>
            <a:pPr algn="just"/>
            <a:r>
              <a:rPr lang="es-CL" sz="2500" dirty="0">
                <a:latin typeface="Times New Roman" pitchFamily="18" charset="0"/>
                <a:cs typeface="Times New Roman" pitchFamily="18" charset="0"/>
              </a:rPr>
              <a:t>Las velocidades de rotación recomendadas varían en función del tipo de roca. Los valores se señalan en la siguiente </a:t>
            </a:r>
            <a:r>
              <a:rPr lang="es-CL" sz="2500" dirty="0" smtClean="0">
                <a:latin typeface="Times New Roman" pitchFamily="18" charset="0"/>
                <a:cs typeface="Times New Roman" pitchFamily="18" charset="0"/>
              </a:rPr>
              <a:t>tabla: Velocidades </a:t>
            </a:r>
            <a:r>
              <a:rPr lang="es-CL" sz="2500" dirty="0">
                <a:latin typeface="Times New Roman" pitchFamily="18" charset="0"/>
                <a:cs typeface="Times New Roman" pitchFamily="18" charset="0"/>
              </a:rPr>
              <a:t>de rotación aconsejadas en función del tipo de roca.</a:t>
            </a:r>
          </a:p>
          <a:p>
            <a:pPr marL="0" indent="0" algn="just">
              <a:buNone/>
            </a:pPr>
            <a:r>
              <a:rPr lang="es-CL" sz="2500" dirty="0">
                <a:latin typeface="Times New Roman" pitchFamily="18" charset="0"/>
                <a:cs typeface="Times New Roman" pitchFamily="18" charset="0"/>
              </a:rPr>
              <a:t> </a:t>
            </a:r>
            <a:r>
              <a:rPr lang="es-CL" sz="2500" dirty="0" smtClean="0">
                <a:latin typeface="Times New Roman" pitchFamily="18" charset="0"/>
                <a:cs typeface="Times New Roman" pitchFamily="18" charset="0"/>
              </a:rPr>
              <a:t>    Tipo </a:t>
            </a:r>
            <a:r>
              <a:rPr lang="es-CL" sz="2500" dirty="0">
                <a:latin typeface="Times New Roman" pitchFamily="18" charset="0"/>
                <a:cs typeface="Times New Roman" pitchFamily="18" charset="0"/>
              </a:rPr>
              <a:t>de Roca                  Velocidad de Rotación (RPM).</a:t>
            </a:r>
          </a:p>
          <a:p>
            <a:pPr algn="just">
              <a:buNone/>
            </a:pPr>
            <a:r>
              <a:rPr lang="es-CL" sz="2500" dirty="0" smtClean="0">
                <a:latin typeface="Times New Roman" pitchFamily="18" charset="0"/>
                <a:cs typeface="Times New Roman" pitchFamily="18" charset="0"/>
              </a:rPr>
              <a:t>      </a:t>
            </a:r>
            <a:r>
              <a:rPr lang="es-CL" sz="2500" dirty="0">
                <a:latin typeface="Times New Roman" pitchFamily="18" charset="0"/>
                <a:cs typeface="Times New Roman" pitchFamily="18" charset="0"/>
              </a:rPr>
              <a:t>Muy Blanda.                         40  a   60</a:t>
            </a:r>
          </a:p>
          <a:p>
            <a:pPr algn="just">
              <a:buNone/>
            </a:pPr>
            <a:r>
              <a:rPr lang="es-CL" sz="2500" dirty="0">
                <a:latin typeface="Times New Roman" pitchFamily="18" charset="0"/>
                <a:cs typeface="Times New Roman" pitchFamily="18" charset="0"/>
              </a:rPr>
              <a:t>      Blanda.                                  30  a   50</a:t>
            </a:r>
          </a:p>
          <a:p>
            <a:pPr algn="just">
              <a:buNone/>
            </a:pPr>
            <a:r>
              <a:rPr lang="es-CL" sz="2500" dirty="0">
                <a:latin typeface="Times New Roman" pitchFamily="18" charset="0"/>
                <a:cs typeface="Times New Roman" pitchFamily="18" charset="0"/>
              </a:rPr>
              <a:t>      Media.                                   20  a   40</a:t>
            </a:r>
          </a:p>
          <a:p>
            <a:pPr algn="just">
              <a:buNone/>
            </a:pPr>
            <a:r>
              <a:rPr lang="es-CL" sz="2500" dirty="0">
                <a:latin typeface="Times New Roman" pitchFamily="18" charset="0"/>
                <a:cs typeface="Times New Roman" pitchFamily="18" charset="0"/>
              </a:rPr>
              <a:t>      Dura.                                     10  a   30</a:t>
            </a:r>
          </a:p>
          <a:p>
            <a:pPr algn="just"/>
            <a:endParaRPr lang="es-CL" sz="2500" dirty="0">
              <a:latin typeface="Times New Roman" pitchFamily="18" charset="0"/>
              <a:cs typeface="Times New Roman" pitchFamily="18" charset="0"/>
            </a:endParaRPr>
          </a:p>
          <a:p>
            <a:pPr marL="0" indent="0">
              <a:buNone/>
            </a:pPr>
            <a:endParaRPr lang="es-CL" dirty="0"/>
          </a:p>
        </p:txBody>
      </p:sp>
    </p:spTree>
    <p:extLst>
      <p:ext uri="{BB962C8B-B14F-4D97-AF65-F5344CB8AC3E}">
        <p14:creationId xmlns:p14="http://schemas.microsoft.com/office/powerpoint/2010/main" val="7517652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s-CL" sz="2400" b="1" dirty="0">
                <a:latin typeface="Times New Roman" pitchFamily="18" charset="0"/>
                <a:cs typeface="Times New Roman" pitchFamily="18" charset="0"/>
              </a:rPr>
              <a:t>Artículo </a:t>
            </a:r>
            <a:r>
              <a:rPr lang="es-CL" sz="2400" b="1" dirty="0" smtClean="0">
                <a:latin typeface="Times New Roman" pitchFamily="18" charset="0"/>
                <a:cs typeface="Times New Roman" pitchFamily="18" charset="0"/>
              </a:rPr>
              <a:t>551:</a:t>
            </a:r>
            <a:r>
              <a:rPr lang="es-CL" sz="2400" b="1" dirty="0">
                <a:latin typeface="Times New Roman" pitchFamily="18" charset="0"/>
                <a:cs typeface="Times New Roman" pitchFamily="18" charset="0"/>
              </a:rPr>
              <a:t> </a:t>
            </a:r>
            <a:r>
              <a:rPr lang="es-CL" sz="2400" dirty="0" smtClean="0">
                <a:latin typeface="Times New Roman" pitchFamily="18" charset="0"/>
                <a:cs typeface="Times New Roman" pitchFamily="18" charset="0"/>
              </a:rPr>
              <a:t>En </a:t>
            </a:r>
            <a:r>
              <a:rPr lang="es-CL" sz="2400" dirty="0">
                <a:latin typeface="Times New Roman" pitchFamily="18" charset="0"/>
                <a:cs typeface="Times New Roman" pitchFamily="18" charset="0"/>
              </a:rPr>
              <a:t>las </a:t>
            </a:r>
            <a:r>
              <a:rPr lang="es-CL" sz="2400" dirty="0" smtClean="0">
                <a:latin typeface="Times New Roman" pitchFamily="18" charset="0"/>
                <a:cs typeface="Times New Roman" pitchFamily="18" charset="0"/>
              </a:rPr>
              <a:t>áreas </a:t>
            </a:r>
            <a:r>
              <a:rPr lang="es-CL" sz="2400" dirty="0">
                <a:latin typeface="Times New Roman" pitchFamily="18" charset="0"/>
                <a:cs typeface="Times New Roman" pitchFamily="18" charset="0"/>
              </a:rPr>
              <a:t>autorizadas para tronadura </a:t>
            </a:r>
            <a:r>
              <a:rPr lang="es-CL" sz="2400" dirty="0" smtClean="0">
                <a:latin typeface="Times New Roman" pitchFamily="18" charset="0"/>
                <a:cs typeface="Times New Roman" pitchFamily="18" charset="0"/>
              </a:rPr>
              <a:t>eléctrica, deberá </a:t>
            </a:r>
            <a:r>
              <a:rPr lang="es-CL" sz="2400" dirty="0">
                <a:latin typeface="Times New Roman" pitchFamily="18" charset="0"/>
                <a:cs typeface="Times New Roman" pitchFamily="18" charset="0"/>
              </a:rPr>
              <a:t>conectarse a tierra todo </a:t>
            </a:r>
            <a:r>
              <a:rPr lang="es-CL" sz="2400" dirty="0" smtClean="0">
                <a:latin typeface="Times New Roman" pitchFamily="18" charset="0"/>
                <a:cs typeface="Times New Roman" pitchFamily="18" charset="0"/>
              </a:rPr>
              <a:t>elemento susceptible </a:t>
            </a:r>
            <a:r>
              <a:rPr lang="es-CL" sz="2400" dirty="0">
                <a:latin typeface="Times New Roman" pitchFamily="18" charset="0"/>
                <a:cs typeface="Times New Roman" pitchFamily="18" charset="0"/>
              </a:rPr>
              <a:t>de acumular y transmitir </a:t>
            </a:r>
            <a:r>
              <a:rPr lang="es-CL" sz="2400" dirty="0" smtClean="0">
                <a:latin typeface="Times New Roman" pitchFamily="18" charset="0"/>
                <a:cs typeface="Times New Roman" pitchFamily="18" charset="0"/>
              </a:rPr>
              <a:t>energía eléctrica, </a:t>
            </a:r>
            <a:r>
              <a:rPr lang="es-CL" sz="2400" dirty="0">
                <a:latin typeface="Times New Roman" pitchFamily="18" charset="0"/>
                <a:cs typeface="Times New Roman" pitchFamily="18" charset="0"/>
              </a:rPr>
              <a:t>de cualquier naturaleza, como </a:t>
            </a:r>
            <a:r>
              <a:rPr lang="es-CL" sz="2400" dirty="0" smtClean="0">
                <a:latin typeface="Times New Roman" pitchFamily="18" charset="0"/>
                <a:cs typeface="Times New Roman" pitchFamily="18" charset="0"/>
              </a:rPr>
              <a:t>estructuras, cañerías, </a:t>
            </a:r>
            <a:r>
              <a:rPr lang="es-CL" sz="2400" dirty="0">
                <a:latin typeface="Times New Roman" pitchFamily="18" charset="0"/>
                <a:cs typeface="Times New Roman" pitchFamily="18" charset="0"/>
              </a:rPr>
              <a:t>rieles, anclajes y otros. Dichas conexiones a tierra deben, </a:t>
            </a:r>
            <a:r>
              <a:rPr lang="es-CL" sz="2400" dirty="0" smtClean="0">
                <a:latin typeface="Times New Roman" pitchFamily="18" charset="0"/>
                <a:cs typeface="Times New Roman" pitchFamily="18" charset="0"/>
              </a:rPr>
              <a:t>además, </a:t>
            </a:r>
            <a:r>
              <a:rPr lang="es-CL" sz="2400" dirty="0">
                <a:latin typeface="Times New Roman" pitchFamily="18" charset="0"/>
                <a:cs typeface="Times New Roman" pitchFamily="18" charset="0"/>
              </a:rPr>
              <a:t>tener continuidad </a:t>
            </a:r>
            <a:r>
              <a:rPr lang="es-CL" sz="2400" dirty="0" smtClean="0">
                <a:latin typeface="Times New Roman" pitchFamily="18" charset="0"/>
                <a:cs typeface="Times New Roman" pitchFamily="18" charset="0"/>
              </a:rPr>
              <a:t>hacia la línea </a:t>
            </a:r>
            <a:r>
              <a:rPr lang="es-CL" sz="2400" dirty="0">
                <a:latin typeface="Times New Roman" pitchFamily="18" charset="0"/>
                <a:cs typeface="Times New Roman" pitchFamily="18" charset="0"/>
              </a:rPr>
              <a:t>general de descarga de la mina o bien a </a:t>
            </a:r>
            <a:r>
              <a:rPr lang="es-CL" sz="2400" dirty="0" smtClean="0">
                <a:latin typeface="Times New Roman" pitchFamily="18" charset="0"/>
                <a:cs typeface="Times New Roman" pitchFamily="18" charset="0"/>
              </a:rPr>
              <a:t>lugares apartados </a:t>
            </a:r>
            <a:r>
              <a:rPr lang="es-CL" sz="2400" dirty="0">
                <a:latin typeface="Times New Roman" pitchFamily="18" charset="0"/>
                <a:cs typeface="Times New Roman" pitchFamily="18" charset="0"/>
              </a:rPr>
              <a:t>del sector de riesgo</a:t>
            </a:r>
            <a:r>
              <a:rPr lang="es-CL" sz="2400" dirty="0" smtClean="0">
                <a:latin typeface="Times New Roman" pitchFamily="18" charset="0"/>
                <a:cs typeface="Times New Roman" pitchFamily="18" charset="0"/>
              </a:rPr>
              <a:t>.</a:t>
            </a:r>
          </a:p>
          <a:p>
            <a:pPr marL="0" indent="0">
              <a:buNone/>
            </a:pPr>
            <a:r>
              <a:rPr lang="es-CL" sz="2400" b="1" dirty="0">
                <a:latin typeface="Times New Roman" pitchFamily="18" charset="0"/>
                <a:cs typeface="Times New Roman" pitchFamily="18" charset="0"/>
              </a:rPr>
              <a:t>Artículo </a:t>
            </a:r>
            <a:r>
              <a:rPr lang="es-CL" sz="2400" b="1" dirty="0" smtClean="0">
                <a:latin typeface="Times New Roman" pitchFamily="18" charset="0"/>
                <a:cs typeface="Times New Roman" pitchFamily="18" charset="0"/>
              </a:rPr>
              <a:t>552:</a:t>
            </a:r>
            <a:r>
              <a:rPr lang="es-CL" sz="2400" b="1" dirty="0">
                <a:latin typeface="Times New Roman" pitchFamily="18" charset="0"/>
                <a:cs typeface="Times New Roman" pitchFamily="18" charset="0"/>
              </a:rPr>
              <a:t> </a:t>
            </a:r>
            <a:r>
              <a:rPr lang="es-CL" sz="2400" dirty="0" smtClean="0">
                <a:latin typeface="Times New Roman" pitchFamily="18" charset="0"/>
                <a:cs typeface="Times New Roman" pitchFamily="18" charset="0"/>
              </a:rPr>
              <a:t>Antes </a:t>
            </a:r>
            <a:r>
              <a:rPr lang="es-CL" sz="2400" dirty="0">
                <a:latin typeface="Times New Roman" pitchFamily="18" charset="0"/>
                <a:cs typeface="Times New Roman" pitchFamily="18" charset="0"/>
              </a:rPr>
              <a:t>de iniciar el </a:t>
            </a:r>
            <a:r>
              <a:rPr lang="es-CL" sz="2400" dirty="0" smtClean="0">
                <a:latin typeface="Times New Roman" pitchFamily="18" charset="0"/>
                <a:cs typeface="Times New Roman" pitchFamily="18" charset="0"/>
              </a:rPr>
              <a:t>carguío </a:t>
            </a:r>
            <a:r>
              <a:rPr lang="es-CL" sz="2400" dirty="0">
                <a:latin typeface="Times New Roman" pitchFamily="18" charset="0"/>
                <a:cs typeface="Times New Roman" pitchFamily="18" charset="0"/>
              </a:rPr>
              <a:t>con detonadores </a:t>
            </a:r>
            <a:r>
              <a:rPr lang="es-CL" sz="2400" dirty="0" smtClean="0">
                <a:latin typeface="Times New Roman" pitchFamily="18" charset="0"/>
                <a:cs typeface="Times New Roman" pitchFamily="18" charset="0"/>
              </a:rPr>
              <a:t>eléctricos, deberá </a:t>
            </a:r>
            <a:r>
              <a:rPr lang="es-CL" sz="2400" dirty="0">
                <a:latin typeface="Times New Roman" pitchFamily="18" charset="0"/>
                <a:cs typeface="Times New Roman" pitchFamily="18" charset="0"/>
              </a:rPr>
              <a:t>comprobarse, con </a:t>
            </a:r>
            <a:r>
              <a:rPr lang="es-CL" sz="2400" dirty="0" smtClean="0">
                <a:latin typeface="Times New Roman" pitchFamily="18" charset="0"/>
                <a:cs typeface="Times New Roman" pitchFamily="18" charset="0"/>
              </a:rPr>
              <a:t>instrumentos debidamente </a:t>
            </a:r>
            <a:r>
              <a:rPr lang="es-CL" sz="2400" dirty="0">
                <a:latin typeface="Times New Roman" pitchFamily="18" charset="0"/>
                <a:cs typeface="Times New Roman" pitchFamily="18" charset="0"/>
              </a:rPr>
              <a:t>calibrados, que en el lugar no exista amperaje superior a cincuenta (50) </a:t>
            </a:r>
            <a:r>
              <a:rPr lang="es-CL" sz="2400" dirty="0" smtClean="0">
                <a:latin typeface="Times New Roman" pitchFamily="18" charset="0"/>
                <a:cs typeface="Times New Roman" pitchFamily="18" charset="0"/>
              </a:rPr>
              <a:t>miliamperes. Esta comprobación </a:t>
            </a:r>
            <a:r>
              <a:rPr lang="es-CL" sz="2400" dirty="0">
                <a:latin typeface="Times New Roman" pitchFamily="18" charset="0"/>
                <a:cs typeface="Times New Roman" pitchFamily="18" charset="0"/>
              </a:rPr>
              <a:t>se </a:t>
            </a:r>
            <a:r>
              <a:rPr lang="es-CL" sz="2400" dirty="0" smtClean="0">
                <a:latin typeface="Times New Roman" pitchFamily="18" charset="0"/>
                <a:cs typeface="Times New Roman" pitchFamily="18" charset="0"/>
              </a:rPr>
              <a:t>hará </a:t>
            </a:r>
            <a:r>
              <a:rPr lang="es-CL" sz="2400" dirty="0">
                <a:latin typeface="Times New Roman" pitchFamily="18" charset="0"/>
                <a:cs typeface="Times New Roman" pitchFamily="18" charset="0"/>
              </a:rPr>
              <a:t>midiendo entre </a:t>
            </a:r>
            <a:r>
              <a:rPr lang="es-CL" sz="2400" dirty="0" smtClean="0">
                <a:latin typeface="Times New Roman" pitchFamily="18" charset="0"/>
                <a:cs typeface="Times New Roman" pitchFamily="18" charset="0"/>
              </a:rPr>
              <a:t>cañerías, </a:t>
            </a:r>
            <a:r>
              <a:rPr lang="es-CL" sz="2400" dirty="0">
                <a:latin typeface="Times New Roman" pitchFamily="18" charset="0"/>
                <a:cs typeface="Times New Roman" pitchFamily="18" charset="0"/>
              </a:rPr>
              <a:t>rieles, estructuras, equipos, agua y la roca</a:t>
            </a:r>
            <a:r>
              <a:rPr lang="es-CL" sz="2400" dirty="0" smtClean="0">
                <a:latin typeface="Times New Roman" pitchFamily="18" charset="0"/>
                <a:cs typeface="Times New Roman" pitchFamily="18" charset="0"/>
              </a:rPr>
              <a:t>.</a:t>
            </a:r>
            <a:r>
              <a:rPr lang="es-CL" sz="2400" b="1" dirty="0">
                <a:latin typeface="Times New Roman" pitchFamily="18" charset="0"/>
                <a:cs typeface="Times New Roman" pitchFamily="18" charset="0"/>
              </a:rPr>
              <a:t> </a:t>
            </a:r>
            <a:endParaRPr lang="es-CL" sz="2400" b="1" dirty="0" smtClean="0">
              <a:latin typeface="Times New Roman" pitchFamily="18" charset="0"/>
              <a:cs typeface="Times New Roman" pitchFamily="18" charset="0"/>
            </a:endParaRPr>
          </a:p>
          <a:p>
            <a:pPr marL="0" indent="0">
              <a:buNone/>
            </a:pPr>
            <a:r>
              <a:rPr lang="es-CL" sz="2400" b="1" dirty="0" smtClean="0">
                <a:latin typeface="Times New Roman" pitchFamily="18" charset="0"/>
                <a:cs typeface="Times New Roman" pitchFamily="18" charset="0"/>
              </a:rPr>
              <a:t>Artículo 553:</a:t>
            </a:r>
            <a:r>
              <a:rPr lang="es-CL" sz="2400" b="1" dirty="0">
                <a:latin typeface="Times New Roman" pitchFamily="18" charset="0"/>
                <a:cs typeface="Times New Roman" pitchFamily="18" charset="0"/>
              </a:rPr>
              <a:t> </a:t>
            </a:r>
            <a:r>
              <a:rPr lang="es-CL" sz="2400" dirty="0" smtClean="0">
                <a:latin typeface="Times New Roman" pitchFamily="18" charset="0"/>
                <a:cs typeface="Times New Roman" pitchFamily="18" charset="0"/>
              </a:rPr>
              <a:t>En </a:t>
            </a:r>
            <a:r>
              <a:rPr lang="es-CL" sz="2400" dirty="0">
                <a:latin typeface="Times New Roman" pitchFamily="18" charset="0"/>
                <a:cs typeface="Times New Roman" pitchFamily="18" charset="0"/>
              </a:rPr>
              <a:t>el encendido </a:t>
            </a:r>
            <a:r>
              <a:rPr lang="es-CL" sz="2400" dirty="0" smtClean="0">
                <a:latin typeface="Times New Roman" pitchFamily="18" charset="0"/>
                <a:cs typeface="Times New Roman" pitchFamily="18" charset="0"/>
              </a:rPr>
              <a:t>eléctrico deberá </a:t>
            </a:r>
            <a:r>
              <a:rPr lang="es-CL" sz="2400" dirty="0">
                <a:latin typeface="Times New Roman" pitchFamily="18" charset="0"/>
                <a:cs typeface="Times New Roman" pitchFamily="18" charset="0"/>
              </a:rPr>
              <a:t>proveerse, como </a:t>
            </a:r>
            <a:r>
              <a:rPr lang="es-CL" sz="2400" dirty="0" smtClean="0">
                <a:latin typeface="Times New Roman" pitchFamily="18" charset="0"/>
                <a:cs typeface="Times New Roman" pitchFamily="18" charset="0"/>
              </a:rPr>
              <a:t>mínimo, </a:t>
            </a:r>
            <a:r>
              <a:rPr lang="es-CL" sz="2400" dirty="0">
                <a:latin typeface="Times New Roman" pitchFamily="18" charset="0"/>
                <a:cs typeface="Times New Roman" pitchFamily="18" charset="0"/>
              </a:rPr>
              <a:t>la potencia necesaria para suministrar </a:t>
            </a:r>
            <a:r>
              <a:rPr lang="es-CL" sz="2400" dirty="0" smtClean="0">
                <a:latin typeface="Times New Roman" pitchFamily="18" charset="0"/>
                <a:cs typeface="Times New Roman" pitchFamily="18" charset="0"/>
              </a:rPr>
              <a:t>la corriente teórica </a:t>
            </a:r>
            <a:r>
              <a:rPr lang="es-CL" sz="2400" dirty="0">
                <a:latin typeface="Times New Roman" pitchFamily="18" charset="0"/>
                <a:cs typeface="Times New Roman" pitchFamily="18" charset="0"/>
              </a:rPr>
              <a:t>requerida por la voladura. En cada caso de encendido </a:t>
            </a:r>
            <a:r>
              <a:rPr lang="es-CL" sz="2400" dirty="0" smtClean="0">
                <a:latin typeface="Times New Roman" pitchFamily="18" charset="0"/>
                <a:cs typeface="Times New Roman" pitchFamily="18" charset="0"/>
              </a:rPr>
              <a:t>eléctrico, </a:t>
            </a:r>
            <a:r>
              <a:rPr lang="es-CL" sz="2400" dirty="0">
                <a:latin typeface="Times New Roman" pitchFamily="18" charset="0"/>
                <a:cs typeface="Times New Roman" pitchFamily="18" charset="0"/>
              </a:rPr>
              <a:t>cualquiera que </a:t>
            </a:r>
            <a:r>
              <a:rPr lang="es-CL" sz="2400" dirty="0" smtClean="0">
                <a:latin typeface="Times New Roman" pitchFamily="18" charset="0"/>
                <a:cs typeface="Times New Roman" pitchFamily="18" charset="0"/>
              </a:rPr>
              <a:t>sea la </a:t>
            </a:r>
            <a:r>
              <a:rPr lang="es-CL" sz="2400" dirty="0">
                <a:latin typeface="Times New Roman" pitchFamily="18" charset="0"/>
                <a:cs typeface="Times New Roman" pitchFamily="18" charset="0"/>
              </a:rPr>
              <a:t>fuente de potencia, </a:t>
            </a:r>
            <a:r>
              <a:rPr lang="es-CL" sz="2400" dirty="0" smtClean="0">
                <a:latin typeface="Times New Roman" pitchFamily="18" charset="0"/>
                <a:cs typeface="Times New Roman" pitchFamily="18" charset="0"/>
              </a:rPr>
              <a:t>deberán </a:t>
            </a:r>
            <a:r>
              <a:rPr lang="es-CL" sz="2400" dirty="0">
                <a:latin typeface="Times New Roman" pitchFamily="18" charset="0"/>
                <a:cs typeface="Times New Roman" pitchFamily="18" charset="0"/>
              </a:rPr>
              <a:t>observarse las limitaciones indicadas por el fabricante del </a:t>
            </a:r>
            <a:r>
              <a:rPr lang="es-CL" sz="2400" dirty="0" smtClean="0">
                <a:latin typeface="Times New Roman" pitchFamily="18" charset="0"/>
                <a:cs typeface="Times New Roman" pitchFamily="18" charset="0"/>
              </a:rPr>
              <a:t>explosivo o </a:t>
            </a:r>
            <a:r>
              <a:rPr lang="es-CL" sz="2400" dirty="0">
                <a:latin typeface="Times New Roman" pitchFamily="18" charset="0"/>
                <a:cs typeface="Times New Roman" pitchFamily="18" charset="0"/>
              </a:rPr>
              <a:t>de la maquina para voladuras.</a:t>
            </a:r>
          </a:p>
          <a:p>
            <a:pPr marL="0" indent="0">
              <a:buNone/>
            </a:pPr>
            <a:r>
              <a:rPr lang="es-CL" sz="2400" b="1" dirty="0">
                <a:latin typeface="Times New Roman" pitchFamily="18" charset="0"/>
                <a:cs typeface="Times New Roman" pitchFamily="18" charset="0"/>
              </a:rPr>
              <a:t>Artículo </a:t>
            </a:r>
            <a:r>
              <a:rPr lang="es-CL" sz="2400" b="1" dirty="0" smtClean="0">
                <a:latin typeface="Times New Roman" pitchFamily="18" charset="0"/>
                <a:cs typeface="Times New Roman" pitchFamily="18" charset="0"/>
              </a:rPr>
              <a:t>554:</a:t>
            </a:r>
            <a:r>
              <a:rPr lang="es-CL" sz="2400" b="1" dirty="0">
                <a:latin typeface="Times New Roman" pitchFamily="18" charset="0"/>
                <a:cs typeface="Times New Roman" pitchFamily="18" charset="0"/>
              </a:rPr>
              <a:t> </a:t>
            </a:r>
            <a:r>
              <a:rPr lang="es-CL" sz="2400" dirty="0" smtClean="0">
                <a:latin typeface="Times New Roman" pitchFamily="18" charset="0"/>
                <a:cs typeface="Times New Roman" pitchFamily="18" charset="0"/>
              </a:rPr>
              <a:t>Los </a:t>
            </a:r>
            <a:r>
              <a:rPr lang="es-CL" sz="2400" dirty="0">
                <a:latin typeface="Times New Roman" pitchFamily="18" charset="0"/>
                <a:cs typeface="Times New Roman" pitchFamily="18" charset="0"/>
              </a:rPr>
              <a:t>circuitos de disparos </a:t>
            </a:r>
            <a:r>
              <a:rPr lang="es-CL" sz="2400" dirty="0" smtClean="0">
                <a:latin typeface="Times New Roman" pitchFamily="18" charset="0"/>
                <a:cs typeface="Times New Roman" pitchFamily="18" charset="0"/>
              </a:rPr>
              <a:t>deberán </a:t>
            </a:r>
            <a:r>
              <a:rPr lang="es-CL" sz="2400" dirty="0">
                <a:latin typeface="Times New Roman" pitchFamily="18" charset="0"/>
                <a:cs typeface="Times New Roman" pitchFamily="18" charset="0"/>
              </a:rPr>
              <a:t>consistir en dos conductores en perfectas condiciones. </a:t>
            </a:r>
            <a:r>
              <a:rPr lang="es-CL" sz="2400" dirty="0" smtClean="0">
                <a:latin typeface="Times New Roman" pitchFamily="18" charset="0"/>
                <a:cs typeface="Times New Roman" pitchFamily="18" charset="0"/>
              </a:rPr>
              <a:t>Los conductores </a:t>
            </a:r>
            <a:r>
              <a:rPr lang="es-CL" sz="2400" dirty="0">
                <a:latin typeface="Times New Roman" pitchFamily="18" charset="0"/>
                <a:cs typeface="Times New Roman" pitchFamily="18" charset="0"/>
              </a:rPr>
              <a:t>de la fuente </a:t>
            </a:r>
            <a:r>
              <a:rPr lang="es-CL" sz="2400" dirty="0" smtClean="0">
                <a:latin typeface="Times New Roman" pitchFamily="18" charset="0"/>
                <a:cs typeface="Times New Roman" pitchFamily="18" charset="0"/>
              </a:rPr>
              <a:t>de</a:t>
            </a:r>
            <a:endParaRPr lang="es-CL" sz="2400" dirty="0">
              <a:latin typeface="Times New Roman" pitchFamily="18" charset="0"/>
              <a:cs typeface="Times New Roman" pitchFamily="18" charset="0"/>
            </a:endParaRPr>
          </a:p>
        </p:txBody>
      </p:sp>
    </p:spTree>
    <p:extLst>
      <p:ext uri="{BB962C8B-B14F-4D97-AF65-F5344CB8AC3E}">
        <p14:creationId xmlns:p14="http://schemas.microsoft.com/office/powerpoint/2010/main" val="27959568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ictor\Desktop\tabla-de-MARTILLOS-Y-BROCAS.gif"/>
          <p:cNvPicPr>
            <a:picLocks noGrp="1" noChangeAspect="1" noChangeArrowheads="1"/>
          </p:cNvPicPr>
          <p:nvPr>
            <p:ph idx="1"/>
          </p:nvPr>
        </p:nvPicPr>
        <p:blipFill>
          <a:blip r:embed="rId2" cstate="print"/>
          <a:srcRect/>
          <a:stretch>
            <a:fillRect/>
          </a:stretch>
        </p:blipFill>
        <p:spPr bwMode="auto">
          <a:xfrm>
            <a:off x="0" y="1"/>
            <a:ext cx="9143999" cy="3284983"/>
          </a:xfrm>
          <a:prstGeom prst="rect">
            <a:avLst/>
          </a:prstGeom>
        </p:spPr>
        <p:style>
          <a:lnRef idx="2">
            <a:schemeClr val="dk1"/>
          </a:lnRef>
          <a:fillRef idx="1">
            <a:schemeClr val="lt1"/>
          </a:fillRef>
          <a:effectRef idx="0">
            <a:schemeClr val="dk1"/>
          </a:effectRef>
          <a:fontRef idx="minor">
            <a:schemeClr val="dk1"/>
          </a:fontRef>
        </p:style>
      </p:pic>
      <p:pic>
        <p:nvPicPr>
          <p:cNvPr id="5" name="Picture 2" descr="C:\Users\Victor\Desktop\f_264717128-840416795.jpg"/>
          <p:cNvPicPr>
            <a:picLocks noChangeAspect="1" noChangeArrowheads="1"/>
          </p:cNvPicPr>
          <p:nvPr/>
        </p:nvPicPr>
        <p:blipFill>
          <a:blip r:embed="rId3" cstate="print"/>
          <a:srcRect/>
          <a:stretch>
            <a:fillRect/>
          </a:stretch>
        </p:blipFill>
        <p:spPr bwMode="auto">
          <a:xfrm>
            <a:off x="0" y="3284984"/>
            <a:ext cx="4427984" cy="3573016"/>
          </a:xfrm>
          <a:prstGeom prst="rect">
            <a:avLst/>
          </a:prstGeom>
        </p:spPr>
        <p:style>
          <a:lnRef idx="2">
            <a:schemeClr val="accent2">
              <a:shade val="50000"/>
            </a:schemeClr>
          </a:lnRef>
          <a:fillRef idx="1">
            <a:schemeClr val="accent2"/>
          </a:fillRef>
          <a:effectRef idx="0">
            <a:schemeClr val="accent2"/>
          </a:effectRef>
          <a:fontRef idx="minor">
            <a:schemeClr val="lt1"/>
          </a:fontRef>
        </p:style>
      </p:pic>
      <p:pic>
        <p:nvPicPr>
          <p:cNvPr id="246786" name="Picture 2" descr="C:\Users\Victor\Pictures\images49589U2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3284984"/>
            <a:ext cx="4716016" cy="3573016"/>
          </a:xfrm>
          <a:prstGeom prst="rect">
            <a:avLst/>
          </a:prstGeom>
          <a:extLst/>
        </p:spPr>
        <p:style>
          <a:lnRef idx="2">
            <a:schemeClr val="dk1"/>
          </a:lnRef>
          <a:fillRef idx="1">
            <a:schemeClr val="lt1"/>
          </a:fillRef>
          <a:effectRef idx="0">
            <a:schemeClr val="dk1"/>
          </a:effectRef>
          <a:fontRef idx="minor">
            <a:schemeClr val="dk1"/>
          </a:fontRef>
        </p:style>
      </p:pic>
      <p:pic>
        <p:nvPicPr>
          <p:cNvPr id="246788" name="Picture 4" descr="C:\Users\Victor\Pictures\untitle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84984"/>
            <a:ext cx="4427984" cy="3573016"/>
          </a:xfrm>
          <a:prstGeom prst="rect">
            <a:avLst/>
          </a:prstGeom>
          <a:ex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04454668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lstStyle/>
          <a:p>
            <a:pPr marL="0" indent="0">
              <a:buNone/>
            </a:pPr>
            <a:r>
              <a:rPr lang="es-CL" sz="2400" dirty="0">
                <a:latin typeface="Times New Roman" pitchFamily="18" charset="0"/>
                <a:cs typeface="Times New Roman" pitchFamily="18" charset="0"/>
              </a:rPr>
              <a:t>Diámetros recomendados en función del diámetro de perforación.</a:t>
            </a:r>
          </a:p>
          <a:p>
            <a:pPr>
              <a:buNone/>
            </a:pPr>
            <a:r>
              <a:rPr lang="es-CL" sz="2400" dirty="0" smtClean="0">
                <a:latin typeface="Times New Roman" pitchFamily="18" charset="0"/>
                <a:cs typeface="Times New Roman" pitchFamily="18" charset="0"/>
              </a:rPr>
              <a:t> </a:t>
            </a:r>
            <a:r>
              <a:rPr lang="es-CL" sz="2400" dirty="0">
                <a:latin typeface="Times New Roman" pitchFamily="18" charset="0"/>
                <a:cs typeface="Times New Roman" pitchFamily="18" charset="0"/>
              </a:rPr>
              <a:t>Diámetro de Perforación                   Diámetro de las Barras.</a:t>
            </a:r>
          </a:p>
          <a:p>
            <a:pPr>
              <a:buNone/>
            </a:pPr>
            <a:r>
              <a:rPr lang="es-CL" sz="2400" dirty="0">
                <a:latin typeface="Times New Roman" pitchFamily="18" charset="0"/>
                <a:cs typeface="Times New Roman" pitchFamily="18" charset="0"/>
              </a:rPr>
              <a:t>     102  -  115  </a:t>
            </a:r>
            <a:r>
              <a:rPr lang="es-CL" sz="2400" dirty="0" smtClean="0">
                <a:latin typeface="Times New Roman" pitchFamily="18" charset="0"/>
                <a:cs typeface="Times New Roman" pitchFamily="18" charset="0"/>
              </a:rPr>
              <a:t>mm                                   </a:t>
            </a:r>
            <a:r>
              <a:rPr lang="es-CL" sz="2400" dirty="0">
                <a:latin typeface="Times New Roman" pitchFamily="18" charset="0"/>
                <a:cs typeface="Times New Roman" pitchFamily="18" charset="0"/>
              </a:rPr>
              <a:t>76   mm</a:t>
            </a:r>
          </a:p>
          <a:p>
            <a:pPr>
              <a:buNone/>
            </a:pPr>
            <a:r>
              <a:rPr lang="es-CL" sz="2400" dirty="0">
                <a:latin typeface="Times New Roman" pitchFamily="18" charset="0"/>
                <a:cs typeface="Times New Roman" pitchFamily="18" charset="0"/>
              </a:rPr>
              <a:t>      127 -  140  </a:t>
            </a:r>
            <a:r>
              <a:rPr lang="es-CL" sz="2400" dirty="0" smtClean="0">
                <a:latin typeface="Times New Roman" pitchFamily="18" charset="0"/>
                <a:cs typeface="Times New Roman" pitchFamily="18" charset="0"/>
              </a:rPr>
              <a:t>mm                                 </a:t>
            </a:r>
            <a:r>
              <a:rPr lang="es-CL" sz="2400" dirty="0">
                <a:latin typeface="Times New Roman" pitchFamily="18" charset="0"/>
                <a:cs typeface="Times New Roman" pitchFamily="18" charset="0"/>
              </a:rPr>
              <a:t>102   </a:t>
            </a:r>
            <a:r>
              <a:rPr lang="es-CL" sz="2400" dirty="0" smtClean="0">
                <a:latin typeface="Times New Roman" pitchFamily="18" charset="0"/>
                <a:cs typeface="Times New Roman" pitchFamily="18" charset="0"/>
              </a:rPr>
              <a:t>mm</a:t>
            </a:r>
            <a:endParaRPr lang="es-CL" sz="2400" dirty="0">
              <a:latin typeface="Times New Roman" pitchFamily="18" charset="0"/>
              <a:cs typeface="Times New Roman" pitchFamily="18" charset="0"/>
            </a:endParaRPr>
          </a:p>
          <a:p>
            <a:pPr>
              <a:buNone/>
            </a:pPr>
            <a:r>
              <a:rPr lang="es-CL" sz="2400" dirty="0">
                <a:latin typeface="Times New Roman" pitchFamily="18" charset="0"/>
                <a:cs typeface="Times New Roman" pitchFamily="18" charset="0"/>
              </a:rPr>
              <a:t>      152  -  165 </a:t>
            </a:r>
            <a:r>
              <a:rPr lang="es-CL" sz="2400" dirty="0" smtClean="0">
                <a:latin typeface="Times New Roman" pitchFamily="18" charset="0"/>
                <a:cs typeface="Times New Roman" pitchFamily="18" charset="0"/>
              </a:rPr>
              <a:t>mm                                 114   mm</a:t>
            </a:r>
            <a:endParaRPr lang="es-CL" sz="2400" dirty="0">
              <a:latin typeface="Times New Roman" pitchFamily="18" charset="0"/>
              <a:cs typeface="Times New Roman" pitchFamily="18" charset="0"/>
            </a:endParaRPr>
          </a:p>
          <a:p>
            <a:pPr algn="just">
              <a:buNone/>
            </a:pPr>
            <a:r>
              <a:rPr lang="es-CL" sz="2400" dirty="0">
                <a:latin typeface="Times New Roman" pitchFamily="18" charset="0"/>
                <a:cs typeface="Times New Roman" pitchFamily="18" charset="0"/>
              </a:rPr>
              <a:t>                 200 </a:t>
            </a:r>
            <a:r>
              <a:rPr lang="es-CL" sz="2400" dirty="0" smtClean="0">
                <a:latin typeface="Times New Roman" pitchFamily="18" charset="0"/>
                <a:cs typeface="Times New Roman" pitchFamily="18" charset="0"/>
              </a:rPr>
              <a:t>mm                                 </a:t>
            </a:r>
            <a:r>
              <a:rPr lang="es-CL" sz="2400" dirty="0">
                <a:latin typeface="Times New Roman" pitchFamily="18" charset="0"/>
                <a:cs typeface="Times New Roman" pitchFamily="18" charset="0"/>
              </a:rPr>
              <a:t>152   </a:t>
            </a:r>
            <a:r>
              <a:rPr lang="es-CL" sz="2400" dirty="0" smtClean="0">
                <a:latin typeface="Times New Roman" pitchFamily="18" charset="0"/>
                <a:cs typeface="Times New Roman" pitchFamily="18" charset="0"/>
              </a:rPr>
              <a:t>mm</a:t>
            </a:r>
          </a:p>
          <a:p>
            <a:pPr algn="just">
              <a:buNone/>
            </a:pPr>
            <a:r>
              <a:rPr lang="es-CL" sz="2400" dirty="0">
                <a:latin typeface="Times New Roman" pitchFamily="18" charset="0"/>
                <a:cs typeface="Times New Roman" pitchFamily="18" charset="0"/>
              </a:rPr>
              <a:t> </a:t>
            </a:r>
            <a:r>
              <a:rPr lang="es-CL" sz="2400" dirty="0" smtClean="0">
                <a:latin typeface="Times New Roman" pitchFamily="18" charset="0"/>
                <a:cs typeface="Times New Roman" pitchFamily="18" charset="0"/>
              </a:rPr>
              <a:t>   La </a:t>
            </a:r>
            <a:r>
              <a:rPr lang="es-CL" sz="2400" dirty="0">
                <a:latin typeface="Times New Roman" pitchFamily="18" charset="0"/>
                <a:cs typeface="Times New Roman" pitchFamily="18" charset="0"/>
              </a:rPr>
              <a:t>perforación con martillo en fondo presenta </a:t>
            </a:r>
            <a:r>
              <a:rPr lang="es-CL" sz="2400" b="1" i="1" u="sng" dirty="0">
                <a:latin typeface="Times New Roman" pitchFamily="18" charset="0"/>
                <a:cs typeface="Times New Roman" pitchFamily="18" charset="0"/>
              </a:rPr>
              <a:t>ventajas</a:t>
            </a:r>
            <a:r>
              <a:rPr lang="es-CL" sz="2400" i="1" u="sng" dirty="0">
                <a:latin typeface="Times New Roman" pitchFamily="18" charset="0"/>
                <a:cs typeface="Times New Roman" pitchFamily="18" charset="0"/>
              </a:rPr>
              <a:t> en relación con la utilización del martillo en cabeza:</a:t>
            </a:r>
          </a:p>
          <a:p>
            <a:pPr algn="just"/>
            <a:r>
              <a:rPr lang="es-CL" sz="2400" dirty="0">
                <a:latin typeface="Times New Roman" pitchFamily="18" charset="0"/>
                <a:cs typeface="Times New Roman" pitchFamily="18" charset="0"/>
              </a:rPr>
              <a:t>La velocidad de penetración se mantiene prácticamente constante a medida que aumenta la profundidad de la perforación. Los desgastes de las brocas son menores que con martillo en cabeza debido a que el aire de accionamiento que pasa a través de la broca limpiando la superficie del fondo asciende eficazmente por el pequeño espacio anular que queda entre la tubería y la pared del pozo. </a:t>
            </a:r>
          </a:p>
          <a:p>
            <a:pPr>
              <a:buNone/>
            </a:pPr>
            <a:endParaRPr lang="es-CL" sz="2400" dirty="0">
              <a:latin typeface="Times New Roman" pitchFamily="18" charset="0"/>
              <a:cs typeface="Times New Roman" pitchFamily="18" charset="0"/>
            </a:endParaRPr>
          </a:p>
          <a:p>
            <a:endParaRPr lang="es-CL" dirty="0"/>
          </a:p>
          <a:p>
            <a:endParaRPr lang="es-CL" dirty="0"/>
          </a:p>
        </p:txBody>
      </p:sp>
    </p:spTree>
    <p:extLst>
      <p:ext uri="{BB962C8B-B14F-4D97-AF65-F5344CB8AC3E}">
        <p14:creationId xmlns:p14="http://schemas.microsoft.com/office/powerpoint/2010/main" val="310006939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lstStyle/>
          <a:p>
            <a:pPr marL="0" indent="0">
              <a:buNone/>
            </a:pPr>
            <a:r>
              <a:rPr lang="es-CL" sz="2400" dirty="0">
                <a:latin typeface="Times New Roman" pitchFamily="18" charset="0"/>
                <a:cs typeface="Times New Roman" pitchFamily="18" charset="0"/>
              </a:rPr>
              <a:t>La vida útil de las barras es más larga en relación con las utilizadas con martillo en cabeza. Las desviaciones de los barrenos son muy pequeñas, por lo que son apropiados para perforaciones de gran longitud. El costo por metro lineal en diámetros grandes y rocas muy duras es menor que con perforación rotativa. El consumo de aire es más bajo que con martillo en cabeza neumático. El nivel de ruido en la zona de trabajo es inferior al estar el martillo dentro de la perforación.</a:t>
            </a:r>
            <a:endParaRPr lang="es-CL" sz="2400" dirty="0"/>
          </a:p>
          <a:p>
            <a:pPr marL="0" indent="0">
              <a:buNone/>
            </a:pPr>
            <a:endParaRPr lang="es-CL" dirty="0"/>
          </a:p>
        </p:txBody>
      </p:sp>
      <p:pic>
        <p:nvPicPr>
          <p:cNvPr id="4" name="Picture 2" descr="C:\Users\Victor\Desktop\perfconmartillo 2..jpg"/>
          <p:cNvPicPr>
            <a:picLocks noChangeAspect="1" noChangeArrowheads="1"/>
          </p:cNvPicPr>
          <p:nvPr/>
        </p:nvPicPr>
        <p:blipFill>
          <a:blip r:embed="rId2" cstate="print"/>
          <a:srcRect/>
          <a:stretch>
            <a:fillRect/>
          </a:stretch>
        </p:blipFill>
        <p:spPr bwMode="auto">
          <a:xfrm>
            <a:off x="0" y="2780928"/>
            <a:ext cx="9143999" cy="407707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15686159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ictor\Desktop\images.jpg"/>
          <p:cNvPicPr>
            <a:picLocks noGrp="1" noChangeAspect="1" noChangeArrowheads="1"/>
          </p:cNvPicPr>
          <p:nvPr>
            <p:ph idx="1"/>
          </p:nvPr>
        </p:nvPicPr>
        <p:blipFill>
          <a:blip r:embed="rId2" cstate="print"/>
          <a:srcRect/>
          <a:stretch>
            <a:fillRect/>
          </a:stretch>
        </p:blipFill>
        <p:spPr bwMode="auto">
          <a:xfrm>
            <a:off x="0" y="1"/>
            <a:ext cx="9144000" cy="3428999"/>
          </a:xfrm>
          <a:prstGeom prst="rect">
            <a:avLst/>
          </a:prstGeom>
        </p:spPr>
        <p:style>
          <a:lnRef idx="2">
            <a:schemeClr val="accent1"/>
          </a:lnRef>
          <a:fillRef idx="1">
            <a:schemeClr val="lt1"/>
          </a:fillRef>
          <a:effectRef idx="0">
            <a:schemeClr val="accent1"/>
          </a:effectRef>
          <a:fontRef idx="minor">
            <a:schemeClr val="dk1"/>
          </a:fontRef>
        </p:style>
      </p:pic>
      <p:pic>
        <p:nvPicPr>
          <p:cNvPr id="5" name="Picture 2" descr="C:\Users\Victor\Desktop\parteinteriormartillo.jpg"/>
          <p:cNvPicPr>
            <a:picLocks noChangeAspect="1" noChangeArrowheads="1"/>
          </p:cNvPicPr>
          <p:nvPr/>
        </p:nvPicPr>
        <p:blipFill>
          <a:blip r:embed="rId3" cstate="print"/>
          <a:srcRect/>
          <a:stretch>
            <a:fillRect/>
          </a:stretch>
        </p:blipFill>
        <p:spPr bwMode="auto">
          <a:xfrm>
            <a:off x="1" y="3140968"/>
            <a:ext cx="4572000" cy="3717032"/>
          </a:xfrm>
          <a:prstGeom prst="rect">
            <a:avLst/>
          </a:prstGeom>
        </p:spPr>
        <p:style>
          <a:lnRef idx="2">
            <a:schemeClr val="accent1"/>
          </a:lnRef>
          <a:fillRef idx="1">
            <a:schemeClr val="lt1"/>
          </a:fillRef>
          <a:effectRef idx="0">
            <a:schemeClr val="accent1"/>
          </a:effectRef>
          <a:fontRef idx="minor">
            <a:schemeClr val="dk1"/>
          </a:fontRef>
        </p:style>
      </p:pic>
      <p:pic>
        <p:nvPicPr>
          <p:cNvPr id="6" name="Picture 2" descr="C:\Users\Victor\Desktop\c1_producto_martillo_en_fondo_1.jpg"/>
          <p:cNvPicPr>
            <a:picLocks noChangeAspect="1" noChangeArrowheads="1"/>
          </p:cNvPicPr>
          <p:nvPr/>
        </p:nvPicPr>
        <p:blipFill>
          <a:blip r:embed="rId4" cstate="print"/>
          <a:srcRect/>
          <a:stretch>
            <a:fillRect/>
          </a:stretch>
        </p:blipFill>
        <p:spPr bwMode="auto">
          <a:xfrm>
            <a:off x="4613306" y="3140968"/>
            <a:ext cx="4530694" cy="3717032"/>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425993234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45719"/>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endParaRPr lang="es-CL" b="1" dirty="0">
              <a:solidFill>
                <a:schemeClr val="bg1"/>
              </a:solidFill>
              <a:latin typeface="Times New Roman" pitchFamily="18" charset="0"/>
              <a:cs typeface="Times New Roman" pitchFamily="18" charset="0"/>
            </a:endParaRPr>
          </a:p>
        </p:txBody>
      </p:sp>
      <p:sp>
        <p:nvSpPr>
          <p:cNvPr id="3" name="2 Marcador de contenido"/>
          <p:cNvSpPr>
            <a:spLocks noGrp="1"/>
          </p:cNvSpPr>
          <p:nvPr>
            <p:ph idx="1"/>
          </p:nvPr>
        </p:nvSpPr>
        <p:spPr>
          <a:xfrm>
            <a:off x="0" y="-99392"/>
            <a:ext cx="9144000" cy="6957392"/>
          </a:xfrm>
        </p:spPr>
        <p:style>
          <a:lnRef idx="1">
            <a:schemeClr val="accent4"/>
          </a:lnRef>
          <a:fillRef idx="3">
            <a:schemeClr val="accent4"/>
          </a:fillRef>
          <a:effectRef idx="2">
            <a:schemeClr val="accent4"/>
          </a:effectRef>
          <a:fontRef idx="minor">
            <a:schemeClr val="lt1"/>
          </a:fontRef>
        </p:style>
        <p:txBody>
          <a:bodyPr/>
          <a:lstStyle/>
          <a:p>
            <a:endParaRPr lang="es-CL" dirty="0" smtClean="0"/>
          </a:p>
          <a:p>
            <a:endParaRPr lang="es-CL" dirty="0" smtClean="0"/>
          </a:p>
          <a:p>
            <a:pPr>
              <a:buNone/>
            </a:pPr>
            <a:r>
              <a:rPr lang="es-CL" sz="5400" dirty="0" smtClean="0">
                <a:latin typeface="Times New Roman" pitchFamily="18" charset="0"/>
                <a:cs typeface="Times New Roman" pitchFamily="18" charset="0"/>
              </a:rPr>
              <a:t>PERFORACION </a:t>
            </a:r>
          </a:p>
          <a:p>
            <a:pPr>
              <a:buNone/>
            </a:pPr>
            <a:r>
              <a:rPr lang="es-CL" sz="5400" dirty="0" smtClean="0">
                <a:latin typeface="Times New Roman" pitchFamily="18" charset="0"/>
                <a:cs typeface="Times New Roman" pitchFamily="18" charset="0"/>
              </a:rPr>
              <a:t>                        ROTATIVA</a:t>
            </a:r>
            <a:endParaRPr lang="es-CL" sz="5400" dirty="0">
              <a:latin typeface="Times New Roman" pitchFamily="18" charset="0"/>
              <a:cs typeface="Times New Roman" pitchFamily="18" charset="0"/>
            </a:endParaRPr>
          </a:p>
        </p:txBody>
      </p:sp>
    </p:spTree>
    <p:extLst>
      <p:ext uri="{BB962C8B-B14F-4D97-AF65-F5344CB8AC3E}">
        <p14:creationId xmlns:p14="http://schemas.microsoft.com/office/powerpoint/2010/main" val="32323850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60" name="Picture 4" descr="C:\Users\Victor\Pictures\PALA RAJO ABIER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
            <a:ext cx="4572000" cy="3356992"/>
          </a:xfrm>
          <a:prstGeom prst="rect">
            <a:avLst/>
          </a:prstGeom>
          <a:noFill/>
          <a:extLst>
            <a:ext uri="{909E8E84-426E-40DD-AFC4-6F175D3DCCD1}">
              <a14:hiddenFill xmlns:a14="http://schemas.microsoft.com/office/drawing/2010/main">
                <a:solidFill>
                  <a:srgbClr val="FFFFFF"/>
                </a:solidFill>
              </a14:hiddenFill>
            </a:ext>
          </a:extLst>
        </p:spPr>
      </p:pic>
      <p:pic>
        <p:nvPicPr>
          <p:cNvPr id="246786" name="Picture 2" descr="C:\Users\Victor\Pictures\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56992"/>
            <a:ext cx="4572000" cy="3501006"/>
          </a:xfrm>
          <a:prstGeom prst="rect">
            <a:avLst/>
          </a:prstGeom>
          <a:noFill/>
          <a:extLst>
            <a:ext uri="{909E8E84-426E-40DD-AFC4-6F175D3DCCD1}">
              <a14:hiddenFill xmlns:a14="http://schemas.microsoft.com/office/drawing/2010/main">
                <a:solidFill>
                  <a:srgbClr val="FFFFFF"/>
                </a:solidFill>
              </a14:hiddenFill>
            </a:ext>
          </a:extLst>
        </p:spPr>
      </p:pic>
      <p:pic>
        <p:nvPicPr>
          <p:cNvPr id="246787" name="Picture 3" descr="C:\Users\Victor\Pictures\imagesL1UL97C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0"/>
            <a:ext cx="4572000" cy="3356993"/>
          </a:xfrm>
          <a:prstGeom prst="rect">
            <a:avLst/>
          </a:prstGeom>
          <a:noFill/>
          <a:extLst>
            <a:ext uri="{909E8E84-426E-40DD-AFC4-6F175D3DCCD1}">
              <a14:hiddenFill xmlns:a14="http://schemas.microsoft.com/office/drawing/2010/main">
                <a:solidFill>
                  <a:srgbClr val="FFFFFF"/>
                </a:solidFill>
              </a14:hiddenFill>
            </a:ext>
          </a:extLst>
        </p:spPr>
      </p:pic>
      <p:pic>
        <p:nvPicPr>
          <p:cNvPr id="246788" name="Picture 4" descr="C:\Users\Victor\Pictures\imagesESNZ3X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951" y="3356992"/>
            <a:ext cx="5004049" cy="35010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p:cNvPicPr>
            <a:picLocks noGrp="1" noChangeAspect="1" noChangeArrowheads="1"/>
          </p:cNvPicPr>
          <p:nvPr>
            <p:ph idx="1"/>
          </p:nvPr>
        </p:nvPicPr>
        <p:blipFill>
          <a:blip r:embed="rId6" cstate="print"/>
          <a:srcRect/>
          <a:stretch>
            <a:fillRect/>
          </a:stretch>
        </p:blipFill>
        <p:spPr bwMode="auto">
          <a:xfrm>
            <a:off x="0" y="1"/>
            <a:ext cx="4139951" cy="3356991"/>
          </a:xfrm>
          <a:prstGeom prst="rect">
            <a:avLst/>
          </a:prstGeom>
          <a:noFill/>
          <a:ln w="9525" algn="ctr">
            <a:noFill/>
            <a:miter lim="800000"/>
            <a:headEnd/>
            <a:tailEnd/>
          </a:ln>
          <a:effectLst/>
        </p:spPr>
      </p:pic>
    </p:spTree>
    <p:extLst>
      <p:ext uri="{BB962C8B-B14F-4D97-AF65-F5344CB8AC3E}">
        <p14:creationId xmlns:p14="http://schemas.microsoft.com/office/powerpoint/2010/main" val="349315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ChangeAspect="1" noChangeArrowheads="1"/>
          </p:cNvPicPr>
          <p:nvPr>
            <p:ph idx="1"/>
          </p:nvPr>
        </p:nvPicPr>
        <p:blipFill>
          <a:blip r:embed="rId2" cstate="print"/>
          <a:srcRect/>
          <a:stretch>
            <a:fillRect/>
          </a:stretch>
        </p:blipFill>
        <p:spPr bwMode="auto">
          <a:xfrm>
            <a:off x="0" y="0"/>
            <a:ext cx="9144000" cy="6797040"/>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2" name="1 CuadroTexto"/>
          <p:cNvSpPr txBox="1"/>
          <p:nvPr/>
        </p:nvSpPr>
        <p:spPr>
          <a:xfrm>
            <a:off x="0" y="0"/>
            <a:ext cx="4211960" cy="400110"/>
          </a:xfrm>
          <a:prstGeom prst="rect">
            <a:avLst/>
          </a:prstGeom>
          <a:noFill/>
        </p:spPr>
        <p:txBody>
          <a:bodyPr wrap="square" rtlCol="0">
            <a:spAutoFit/>
          </a:bodyPr>
          <a:lstStyle/>
          <a:p>
            <a:r>
              <a:rPr lang="es-CL" sz="2000" b="1" dirty="0" smtClean="0"/>
              <a:t>Barras de perforación Rajo Abierto</a:t>
            </a:r>
            <a:endParaRPr lang="es-CL" sz="2000" b="1" dirty="0"/>
          </a:p>
        </p:txBody>
      </p:sp>
    </p:spTree>
    <p:extLst>
      <p:ext uri="{BB962C8B-B14F-4D97-AF65-F5344CB8AC3E}">
        <p14:creationId xmlns:p14="http://schemas.microsoft.com/office/powerpoint/2010/main" val="111761498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s-CL" sz="2400" dirty="0">
                <a:latin typeface="Times New Roman" pitchFamily="18" charset="0"/>
                <a:cs typeface="Times New Roman" pitchFamily="18" charset="0"/>
              </a:rPr>
              <a:t>El objetivo es determinar los diferentes tipos de suelos y/o roca en profundidad, obteniendo a través de la perforación las muestras correspondientes, con tal de poder realizar posteriormente ensayos de laboratorio para la determinación de propiedades geotécnicas que servirán para el diseño estructural de alguna obra civil. Además, en dicha perforación, se podrán realizar ensayos in situ que permitirán obtener  parámetros complementarios a los ensayos de laboratorio realizados en las muestras de suelo.</a:t>
            </a:r>
          </a:p>
          <a:p>
            <a:pPr marL="0" indent="0">
              <a:buNone/>
            </a:pPr>
            <a:r>
              <a:rPr lang="es-CL" dirty="0"/>
              <a:t> </a:t>
            </a:r>
          </a:p>
          <a:p>
            <a:endParaRPr lang="es-CL" dirty="0"/>
          </a:p>
        </p:txBody>
      </p:sp>
      <p:pic>
        <p:nvPicPr>
          <p:cNvPr id="247810" name="Picture 2" descr="C:\Users\Victor\Pictures\imagesUVLP8AW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996952"/>
            <a:ext cx="3347863" cy="3861048"/>
          </a:xfrm>
          <a:prstGeom prst="rect">
            <a:avLst/>
          </a:prstGeom>
          <a:noFill/>
          <a:extLst>
            <a:ext uri="{909E8E84-426E-40DD-AFC4-6F175D3DCCD1}">
              <a14:hiddenFill xmlns:a14="http://schemas.microsoft.com/office/drawing/2010/main">
                <a:solidFill>
                  <a:srgbClr val="FFFFFF"/>
                </a:solidFill>
              </a14:hiddenFill>
            </a:ext>
          </a:extLst>
        </p:spPr>
      </p:pic>
      <p:pic>
        <p:nvPicPr>
          <p:cNvPr id="247811" name="Picture 3" descr="C:\Users\Victor\Pictures\sondajes_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2996952"/>
            <a:ext cx="5796136" cy="3861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3422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descr="C:\Users\Victor\Pictures\imagesYQW2SH9O.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
            <a:ext cx="4644008" cy="3501008"/>
          </a:xfrm>
          <a:prstGeom prst="rect">
            <a:avLst/>
          </a:prstGeom>
          <a:noFill/>
          <a:extLst>
            <a:ext uri="{909E8E84-426E-40DD-AFC4-6F175D3DCCD1}">
              <a14:hiddenFill xmlns:a14="http://schemas.microsoft.com/office/drawing/2010/main">
                <a:solidFill>
                  <a:srgbClr val="FFFFFF"/>
                </a:solidFill>
              </a14:hiddenFill>
            </a:ext>
          </a:extLst>
        </p:spPr>
      </p:pic>
      <p:pic>
        <p:nvPicPr>
          <p:cNvPr id="248835" name="Picture 3" descr="C:\Users\Victor\Pictures\imagesKLJABVIJ.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4414"/>
            <a:ext cx="4499992" cy="3496593"/>
          </a:xfrm>
          <a:prstGeom prst="rect">
            <a:avLst/>
          </a:prstGeom>
          <a:noFill/>
          <a:extLst>
            <a:ext uri="{909E8E84-426E-40DD-AFC4-6F175D3DCCD1}">
              <a14:hiddenFill xmlns:a14="http://schemas.microsoft.com/office/drawing/2010/main">
                <a:solidFill>
                  <a:srgbClr val="FFFFFF"/>
                </a:solidFill>
              </a14:hiddenFill>
            </a:ext>
          </a:extLst>
        </p:spPr>
      </p:pic>
      <p:pic>
        <p:nvPicPr>
          <p:cNvPr id="248836" name="Picture 4" descr="C:\Users\Victor\Pictures\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01007"/>
            <a:ext cx="4644008" cy="3356992"/>
          </a:xfrm>
          <a:prstGeom prst="rect">
            <a:avLst/>
          </a:prstGeom>
          <a:noFill/>
          <a:extLst>
            <a:ext uri="{909E8E84-426E-40DD-AFC4-6F175D3DCCD1}">
              <a14:hiddenFill xmlns:a14="http://schemas.microsoft.com/office/drawing/2010/main">
                <a:solidFill>
                  <a:srgbClr val="FFFFFF"/>
                </a:solidFill>
              </a14:hiddenFill>
            </a:ext>
          </a:extLst>
        </p:spPr>
      </p:pic>
      <p:pic>
        <p:nvPicPr>
          <p:cNvPr id="248837" name="Picture 5" descr="C:\Users\Victor\Pictures\imagesVKBLQIH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3501007"/>
            <a:ext cx="4499992" cy="3356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7309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0" y="0"/>
            <a:ext cx="3203848" cy="461665"/>
          </a:xfrm>
          <a:prstGeom prst="rect">
            <a:avLst/>
          </a:prstGeom>
          <a:noFill/>
        </p:spPr>
        <p:txBody>
          <a:bodyPr wrap="square" rtlCol="0">
            <a:spAutoFit/>
          </a:bodyPr>
          <a:lstStyle/>
          <a:p>
            <a:r>
              <a:rPr lang="es-CL" sz="2400" b="1" dirty="0" smtClean="0">
                <a:solidFill>
                  <a:schemeClr val="bg1"/>
                </a:solidFill>
                <a:latin typeface="Times New Roman" pitchFamily="18" charset="0"/>
                <a:cs typeface="Times New Roman" pitchFamily="18" charset="0"/>
              </a:rPr>
              <a:t>ROTOPERCUTIVO</a:t>
            </a:r>
            <a:endParaRPr lang="es-CL" sz="2400" b="1" dirty="0">
              <a:solidFill>
                <a:schemeClr val="bg1"/>
              </a:solidFill>
              <a:latin typeface="Times New Roman" pitchFamily="18" charset="0"/>
              <a:cs typeface="Times New Roman" pitchFamily="18" charset="0"/>
            </a:endParaRPr>
          </a:p>
        </p:txBody>
      </p:sp>
      <p:pic>
        <p:nvPicPr>
          <p:cNvPr id="248834" name="Picture 2" descr="C:\Users\Victor\Pictures\untitled.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6837"/>
            <a:ext cx="9144000" cy="6804326"/>
          </a:xfrm>
          <a:prstGeom prst="rect">
            <a:avLst/>
          </a:prstGeom>
          <a:extLst/>
        </p:spPr>
        <p:style>
          <a:lnRef idx="2">
            <a:schemeClr val="dk1"/>
          </a:lnRef>
          <a:fillRef idx="1">
            <a:schemeClr val="lt1"/>
          </a:fillRef>
          <a:effectRef idx="0">
            <a:schemeClr val="dk1"/>
          </a:effectRef>
          <a:fontRef idx="minor">
            <a:schemeClr val="dk1"/>
          </a:fontRef>
        </p:style>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pPr marL="0" indent="0">
              <a:buNone/>
            </a:pPr>
            <a:r>
              <a:rPr lang="es-CL" sz="2400" dirty="0">
                <a:latin typeface="Times New Roman" pitchFamily="18" charset="0"/>
                <a:cs typeface="Times New Roman" pitchFamily="18" charset="0"/>
              </a:rPr>
              <a:t>energía y los de la línea de disparo deberán estar completamente aislados y mantenidos libres de contactos con cualquier otro conductor eléctrico, líneas aéreas y/o charcos de agua</a:t>
            </a:r>
            <a:r>
              <a:rPr lang="es-CL" sz="2400" dirty="0" smtClean="0">
                <a:latin typeface="Times New Roman" pitchFamily="18" charset="0"/>
                <a:cs typeface="Times New Roman" pitchFamily="18" charset="0"/>
              </a:rPr>
              <a:t>.</a:t>
            </a:r>
            <a:r>
              <a:rPr lang="es-CL" sz="2400" b="1" dirty="0">
                <a:latin typeface="Times New Roman" pitchFamily="18" charset="0"/>
                <a:cs typeface="Times New Roman" pitchFamily="18" charset="0"/>
              </a:rPr>
              <a:t> </a:t>
            </a:r>
            <a:endParaRPr lang="es-CL" sz="2400" b="1" dirty="0" smtClean="0">
              <a:latin typeface="Times New Roman" pitchFamily="18" charset="0"/>
              <a:cs typeface="Times New Roman" pitchFamily="18" charset="0"/>
            </a:endParaRPr>
          </a:p>
          <a:p>
            <a:pPr marL="0" indent="0">
              <a:buNone/>
            </a:pPr>
            <a:r>
              <a:rPr lang="es-CL" sz="2400" b="1" dirty="0" smtClean="0">
                <a:latin typeface="Times New Roman" pitchFamily="18" charset="0"/>
                <a:cs typeface="Times New Roman" pitchFamily="18" charset="0"/>
              </a:rPr>
              <a:t>Artículo 555:</a:t>
            </a:r>
            <a:r>
              <a:rPr lang="es-CL" sz="2400" b="1" dirty="0">
                <a:latin typeface="Times New Roman" pitchFamily="18" charset="0"/>
                <a:cs typeface="Times New Roman" pitchFamily="18" charset="0"/>
              </a:rPr>
              <a:t> </a:t>
            </a:r>
            <a:r>
              <a:rPr lang="es-CL" sz="2400" dirty="0" smtClean="0">
                <a:latin typeface="Times New Roman" pitchFamily="18" charset="0"/>
                <a:cs typeface="Times New Roman" pitchFamily="18" charset="0"/>
              </a:rPr>
              <a:t>Los </a:t>
            </a:r>
            <a:r>
              <a:rPr lang="es-CL" sz="2400" dirty="0">
                <a:latin typeface="Times New Roman" pitchFamily="18" charset="0"/>
                <a:cs typeface="Times New Roman" pitchFamily="18" charset="0"/>
              </a:rPr>
              <a:t>terminales del alambre del detonador </a:t>
            </a:r>
            <a:r>
              <a:rPr lang="es-CL" sz="2400" dirty="0" smtClean="0">
                <a:latin typeface="Times New Roman" pitchFamily="18" charset="0"/>
                <a:cs typeface="Times New Roman" pitchFamily="18" charset="0"/>
              </a:rPr>
              <a:t>deberán </a:t>
            </a:r>
            <a:r>
              <a:rPr lang="es-CL" sz="2400" dirty="0">
                <a:latin typeface="Times New Roman" pitchFamily="18" charset="0"/>
                <a:cs typeface="Times New Roman" pitchFamily="18" charset="0"/>
              </a:rPr>
              <a:t>permanecer siempre en cortocircuito hasta </a:t>
            </a:r>
            <a:r>
              <a:rPr lang="es-CL" sz="2400" dirty="0" smtClean="0">
                <a:latin typeface="Times New Roman" pitchFamily="18" charset="0"/>
                <a:cs typeface="Times New Roman" pitchFamily="18" charset="0"/>
              </a:rPr>
              <a:t>que </a:t>
            </a:r>
            <a:r>
              <a:rPr lang="it-IT" sz="2400" dirty="0" smtClean="0">
                <a:latin typeface="Times New Roman" pitchFamily="18" charset="0"/>
                <a:cs typeface="Times New Roman" pitchFamily="18" charset="0"/>
              </a:rPr>
              <a:t>se </a:t>
            </a:r>
            <a:r>
              <a:rPr lang="it-IT" sz="2400" dirty="0">
                <a:latin typeface="Times New Roman" pitchFamily="18" charset="0"/>
                <a:cs typeface="Times New Roman" pitchFamily="18" charset="0"/>
              </a:rPr>
              <a:t>conecten al circuito o a la linea </a:t>
            </a:r>
            <a:r>
              <a:rPr lang="it-IT" sz="2400" dirty="0" smtClean="0">
                <a:latin typeface="Times New Roman" pitchFamily="18" charset="0"/>
                <a:cs typeface="Times New Roman" pitchFamily="18" charset="0"/>
              </a:rPr>
              <a:t>de disparo</a:t>
            </a:r>
            <a:r>
              <a:rPr lang="it-IT" sz="2400" dirty="0">
                <a:latin typeface="Times New Roman" pitchFamily="18" charset="0"/>
                <a:cs typeface="Times New Roman" pitchFamily="18" charset="0"/>
              </a:rPr>
              <a:t>.</a:t>
            </a:r>
          </a:p>
          <a:p>
            <a:pPr marL="0" indent="0">
              <a:buNone/>
            </a:pPr>
            <a:r>
              <a:rPr lang="es-CL" sz="2400" b="1" dirty="0">
                <a:latin typeface="Times New Roman" pitchFamily="18" charset="0"/>
                <a:cs typeface="Times New Roman" pitchFamily="18" charset="0"/>
              </a:rPr>
              <a:t>Artículo </a:t>
            </a:r>
            <a:r>
              <a:rPr lang="es-CL" sz="2400" b="1" dirty="0" smtClean="0">
                <a:latin typeface="Times New Roman" pitchFamily="18" charset="0"/>
                <a:cs typeface="Times New Roman" pitchFamily="18" charset="0"/>
              </a:rPr>
              <a:t>556: </a:t>
            </a:r>
            <a:r>
              <a:rPr lang="es-CL" sz="2400" dirty="0" smtClean="0">
                <a:latin typeface="Times New Roman" pitchFamily="18" charset="0"/>
                <a:cs typeface="Times New Roman" pitchFamily="18" charset="0"/>
              </a:rPr>
              <a:t>Toda conexión </a:t>
            </a:r>
            <a:r>
              <a:rPr lang="es-CL" sz="2400" dirty="0">
                <a:latin typeface="Times New Roman" pitchFamily="18" charset="0"/>
                <a:cs typeface="Times New Roman" pitchFamily="18" charset="0"/>
              </a:rPr>
              <a:t>desnuda </a:t>
            </a:r>
            <a:r>
              <a:rPr lang="es-CL" sz="2400" dirty="0" smtClean="0">
                <a:latin typeface="Times New Roman" pitchFamily="18" charset="0"/>
                <a:cs typeface="Times New Roman" pitchFamily="18" charset="0"/>
              </a:rPr>
              <a:t>deberá </a:t>
            </a:r>
            <a:r>
              <a:rPr lang="es-CL" sz="2400" dirty="0">
                <a:latin typeface="Times New Roman" pitchFamily="18" charset="0"/>
                <a:cs typeface="Times New Roman" pitchFamily="18" charset="0"/>
              </a:rPr>
              <a:t>ser aislada o cubierta, de modo que prevenga fugas de la </a:t>
            </a:r>
            <a:r>
              <a:rPr lang="es-CL" sz="2400" dirty="0" smtClean="0">
                <a:latin typeface="Times New Roman" pitchFamily="18" charset="0"/>
                <a:cs typeface="Times New Roman" pitchFamily="18" charset="0"/>
              </a:rPr>
              <a:t>corriente en </a:t>
            </a:r>
            <a:r>
              <a:rPr lang="es-CL" sz="2400" dirty="0">
                <a:latin typeface="Times New Roman" pitchFamily="18" charset="0"/>
                <a:cs typeface="Times New Roman" pitchFamily="18" charset="0"/>
              </a:rPr>
              <a:t>el momento del disparo o ingreso de corrientes </a:t>
            </a:r>
            <a:r>
              <a:rPr lang="es-CL" sz="2400" dirty="0" smtClean="0">
                <a:latin typeface="Times New Roman" pitchFamily="18" charset="0"/>
                <a:cs typeface="Times New Roman" pitchFamily="18" charset="0"/>
              </a:rPr>
              <a:t>extrañas </a:t>
            </a:r>
            <a:r>
              <a:rPr lang="es-CL" sz="2400" dirty="0">
                <a:latin typeface="Times New Roman" pitchFamily="18" charset="0"/>
                <a:cs typeface="Times New Roman" pitchFamily="18" charset="0"/>
              </a:rPr>
              <a:t>al circuito.</a:t>
            </a:r>
          </a:p>
          <a:p>
            <a:pPr marL="0" indent="0">
              <a:buNone/>
            </a:pPr>
            <a:r>
              <a:rPr lang="es-CL" sz="2400" b="1" dirty="0">
                <a:latin typeface="Times New Roman" pitchFamily="18" charset="0"/>
                <a:cs typeface="Times New Roman" pitchFamily="18" charset="0"/>
              </a:rPr>
              <a:t>Artículo </a:t>
            </a:r>
            <a:r>
              <a:rPr lang="es-CL" sz="2400" b="1" dirty="0" smtClean="0">
                <a:latin typeface="Times New Roman" pitchFamily="18" charset="0"/>
                <a:cs typeface="Times New Roman" pitchFamily="18" charset="0"/>
              </a:rPr>
              <a:t>557:</a:t>
            </a:r>
            <a:r>
              <a:rPr lang="es-CL" sz="2400" b="1" dirty="0">
                <a:latin typeface="Times New Roman" pitchFamily="18" charset="0"/>
                <a:cs typeface="Times New Roman" pitchFamily="18" charset="0"/>
              </a:rPr>
              <a:t> </a:t>
            </a:r>
            <a:r>
              <a:rPr lang="es-CL" sz="2400" dirty="0" smtClean="0">
                <a:latin typeface="Times New Roman" pitchFamily="18" charset="0"/>
                <a:cs typeface="Times New Roman" pitchFamily="18" charset="0"/>
              </a:rPr>
              <a:t>Cuando </a:t>
            </a:r>
            <a:r>
              <a:rPr lang="es-CL" sz="2400" dirty="0">
                <a:latin typeface="Times New Roman" pitchFamily="18" charset="0"/>
                <a:cs typeface="Times New Roman" pitchFamily="18" charset="0"/>
              </a:rPr>
              <a:t>se hagan conexiones en el </a:t>
            </a:r>
            <a:r>
              <a:rPr lang="es-CL" sz="2400" dirty="0" smtClean="0">
                <a:latin typeface="Times New Roman" pitchFamily="18" charset="0"/>
                <a:cs typeface="Times New Roman" pitchFamily="18" charset="0"/>
              </a:rPr>
              <a:t>área </a:t>
            </a:r>
            <a:r>
              <a:rPr lang="es-CL" sz="2400" dirty="0">
                <a:latin typeface="Times New Roman" pitchFamily="18" charset="0"/>
                <a:cs typeface="Times New Roman" pitchFamily="18" charset="0"/>
              </a:rPr>
              <a:t>de disparo, la </a:t>
            </a:r>
            <a:r>
              <a:rPr lang="es-CL" sz="2400" dirty="0" smtClean="0">
                <a:latin typeface="Times New Roman" pitchFamily="18" charset="0"/>
                <a:cs typeface="Times New Roman" pitchFamily="18" charset="0"/>
              </a:rPr>
              <a:t>línea </a:t>
            </a:r>
            <a:r>
              <a:rPr lang="es-CL" sz="2400" dirty="0">
                <a:latin typeface="Times New Roman" pitchFamily="18" charset="0"/>
                <a:cs typeface="Times New Roman" pitchFamily="18" charset="0"/>
              </a:rPr>
              <a:t>de tiro </a:t>
            </a:r>
            <a:r>
              <a:rPr lang="es-CL" sz="2400" dirty="0" smtClean="0">
                <a:latin typeface="Times New Roman" pitchFamily="18" charset="0"/>
                <a:cs typeface="Times New Roman" pitchFamily="18" charset="0"/>
              </a:rPr>
              <a:t>deberá </a:t>
            </a:r>
            <a:r>
              <a:rPr lang="es-CL" sz="2400" dirty="0">
                <a:latin typeface="Times New Roman" pitchFamily="18" charset="0"/>
                <a:cs typeface="Times New Roman" pitchFamily="18" charset="0"/>
              </a:rPr>
              <a:t>estar en </a:t>
            </a:r>
            <a:r>
              <a:rPr lang="es-CL" sz="2400" dirty="0" smtClean="0">
                <a:latin typeface="Times New Roman" pitchFamily="18" charset="0"/>
                <a:cs typeface="Times New Roman" pitchFamily="18" charset="0"/>
              </a:rPr>
              <a:t>cortocircuito en </a:t>
            </a:r>
            <a:r>
              <a:rPr lang="es-CL" sz="2400" dirty="0">
                <a:latin typeface="Times New Roman" pitchFamily="18" charset="0"/>
                <a:cs typeface="Times New Roman" pitchFamily="18" charset="0"/>
              </a:rPr>
              <a:t>el extremo </a:t>
            </a:r>
            <a:r>
              <a:rPr lang="es-CL" sz="2400" dirty="0" smtClean="0">
                <a:latin typeface="Times New Roman" pitchFamily="18" charset="0"/>
                <a:cs typeface="Times New Roman" pitchFamily="18" charset="0"/>
              </a:rPr>
              <a:t>próximo </a:t>
            </a:r>
            <a:r>
              <a:rPr lang="es-CL" sz="2400" dirty="0">
                <a:latin typeface="Times New Roman" pitchFamily="18" charset="0"/>
                <a:cs typeface="Times New Roman" pitchFamily="18" charset="0"/>
              </a:rPr>
              <a:t>a la fuente de </a:t>
            </a:r>
            <a:r>
              <a:rPr lang="es-CL" sz="2400" dirty="0" smtClean="0">
                <a:latin typeface="Times New Roman" pitchFamily="18" charset="0"/>
                <a:cs typeface="Times New Roman" pitchFamily="18" charset="0"/>
              </a:rPr>
              <a:t>energía, </a:t>
            </a:r>
            <a:r>
              <a:rPr lang="es-CL" sz="2400" dirty="0">
                <a:latin typeface="Times New Roman" pitchFamily="18" charset="0"/>
                <a:cs typeface="Times New Roman" pitchFamily="18" charset="0"/>
              </a:rPr>
              <a:t>pero no a tierra, y </a:t>
            </a:r>
            <a:r>
              <a:rPr lang="es-CL" sz="2400" dirty="0" smtClean="0">
                <a:latin typeface="Times New Roman" pitchFamily="18" charset="0"/>
                <a:cs typeface="Times New Roman" pitchFamily="18" charset="0"/>
              </a:rPr>
              <a:t>deberá </a:t>
            </a:r>
            <a:r>
              <a:rPr lang="es-CL" sz="2400" dirty="0">
                <a:latin typeface="Times New Roman" pitchFamily="18" charset="0"/>
                <a:cs typeface="Times New Roman" pitchFamily="18" charset="0"/>
              </a:rPr>
              <a:t>quedar bajo el control </a:t>
            </a:r>
            <a:r>
              <a:rPr lang="es-CL" sz="2400" dirty="0" smtClean="0">
                <a:latin typeface="Times New Roman" pitchFamily="18" charset="0"/>
                <a:cs typeface="Times New Roman" pitchFamily="18" charset="0"/>
              </a:rPr>
              <a:t>del Supervisor.</a:t>
            </a:r>
          </a:p>
          <a:p>
            <a:pPr marL="0" indent="0">
              <a:buNone/>
            </a:pPr>
            <a:r>
              <a:rPr lang="es-CL" sz="2400" dirty="0" smtClean="0">
                <a:latin typeface="Times New Roman" pitchFamily="18" charset="0"/>
                <a:cs typeface="Times New Roman" pitchFamily="18" charset="0"/>
              </a:rPr>
              <a:t>Los </a:t>
            </a:r>
            <a:r>
              <a:rPr lang="es-CL" sz="2400" dirty="0">
                <a:latin typeface="Times New Roman" pitchFamily="18" charset="0"/>
                <a:cs typeface="Times New Roman" pitchFamily="18" charset="0"/>
              </a:rPr>
              <a:t>alambres </a:t>
            </a:r>
            <a:r>
              <a:rPr lang="es-CL" sz="2400" dirty="0" smtClean="0">
                <a:latin typeface="Times New Roman" pitchFamily="18" charset="0"/>
                <a:cs typeface="Times New Roman" pitchFamily="18" charset="0"/>
              </a:rPr>
              <a:t>deberán </a:t>
            </a:r>
            <a:r>
              <a:rPr lang="es-CL" sz="2400" dirty="0">
                <a:latin typeface="Times New Roman" pitchFamily="18" charset="0"/>
                <a:cs typeface="Times New Roman" pitchFamily="18" charset="0"/>
              </a:rPr>
              <a:t>ser estirados desde el </a:t>
            </a:r>
            <a:r>
              <a:rPr lang="es-CL" sz="2400" dirty="0" smtClean="0">
                <a:latin typeface="Times New Roman" pitchFamily="18" charset="0"/>
                <a:cs typeface="Times New Roman" pitchFamily="18" charset="0"/>
              </a:rPr>
              <a:t>área </a:t>
            </a:r>
            <a:r>
              <a:rPr lang="es-CL" sz="2400" dirty="0">
                <a:latin typeface="Times New Roman" pitchFamily="18" charset="0"/>
                <a:cs typeface="Times New Roman" pitchFamily="18" charset="0"/>
              </a:rPr>
              <a:t>de disparo hacia la fuente de potencia para </a:t>
            </a:r>
            <a:r>
              <a:rPr lang="es-CL" sz="2400" dirty="0" smtClean="0">
                <a:latin typeface="Times New Roman" pitchFamily="18" charset="0"/>
                <a:cs typeface="Times New Roman" pitchFamily="18" charset="0"/>
              </a:rPr>
              <a:t>hacer la conexión </a:t>
            </a:r>
            <a:r>
              <a:rPr lang="es-CL" sz="2400" dirty="0">
                <a:latin typeface="Times New Roman" pitchFamily="18" charset="0"/>
                <a:cs typeface="Times New Roman" pitchFamily="18" charset="0"/>
              </a:rPr>
              <a:t>final y efectuar el disparo</a:t>
            </a:r>
            <a:r>
              <a:rPr lang="es-CL" sz="2400" dirty="0" smtClean="0">
                <a:latin typeface="Times New Roman" pitchFamily="18" charset="0"/>
                <a:cs typeface="Times New Roman" pitchFamily="18" charset="0"/>
              </a:rPr>
              <a:t>.</a:t>
            </a:r>
          </a:p>
          <a:p>
            <a:pPr marL="0" indent="0">
              <a:buNone/>
            </a:pPr>
            <a:r>
              <a:rPr lang="es-CL" sz="2400" b="1" dirty="0" smtClean="0">
                <a:latin typeface="Times New Roman" pitchFamily="18" charset="0"/>
                <a:cs typeface="Times New Roman" pitchFamily="18" charset="0"/>
              </a:rPr>
              <a:t>Articulo 560</a:t>
            </a:r>
            <a:r>
              <a:rPr lang="es-CL" sz="2400" dirty="0" smtClean="0">
                <a:latin typeface="Times New Roman" pitchFamily="18" charset="0"/>
                <a:cs typeface="Times New Roman" pitchFamily="18" charset="0"/>
              </a:rPr>
              <a:t>: El </a:t>
            </a:r>
            <a:r>
              <a:rPr lang="es-CL" sz="2400" dirty="0">
                <a:latin typeface="Times New Roman" pitchFamily="18" charset="0"/>
                <a:cs typeface="Times New Roman" pitchFamily="18" charset="0"/>
              </a:rPr>
              <a:t>circuito de potencia usado para disparar, </a:t>
            </a:r>
            <a:r>
              <a:rPr lang="es-CL" sz="2400" dirty="0" smtClean="0">
                <a:latin typeface="Times New Roman" pitchFamily="18" charset="0"/>
                <a:cs typeface="Times New Roman" pitchFamily="18" charset="0"/>
              </a:rPr>
              <a:t>deberá </a:t>
            </a:r>
            <a:r>
              <a:rPr lang="es-CL" sz="2400" dirty="0">
                <a:latin typeface="Times New Roman" pitchFamily="18" charset="0"/>
                <a:cs typeface="Times New Roman" pitchFamily="18" charset="0"/>
              </a:rPr>
              <a:t>ser controlado por un interruptor </a:t>
            </a:r>
            <a:r>
              <a:rPr lang="es-CL" sz="2400" dirty="0" smtClean="0">
                <a:latin typeface="Times New Roman" pitchFamily="18" charset="0"/>
                <a:cs typeface="Times New Roman" pitchFamily="18" charset="0"/>
              </a:rPr>
              <a:t>localizado a </a:t>
            </a:r>
            <a:r>
              <a:rPr lang="es-CL" sz="2400" dirty="0">
                <a:latin typeface="Times New Roman" pitchFamily="18" charset="0"/>
                <a:cs typeface="Times New Roman" pitchFamily="18" charset="0"/>
              </a:rPr>
              <a:t>una distancia determinada por el Supervisor. Tales interruptores, cuando se hallen en </a:t>
            </a:r>
            <a:r>
              <a:rPr lang="es-CL" sz="2400" dirty="0" smtClean="0">
                <a:latin typeface="Times New Roman" pitchFamily="18" charset="0"/>
                <a:cs typeface="Times New Roman" pitchFamily="18" charset="0"/>
              </a:rPr>
              <a:t>servicio, deberán </a:t>
            </a:r>
            <a:r>
              <a:rPr lang="es-CL" sz="2400" dirty="0">
                <a:latin typeface="Times New Roman" pitchFamily="18" charset="0"/>
                <a:cs typeface="Times New Roman" pitchFamily="18" charset="0"/>
              </a:rPr>
              <a:t>permanecer en una caja </a:t>
            </a:r>
            <a:r>
              <a:rPr lang="es-CL" sz="2400" dirty="0" smtClean="0">
                <a:latin typeface="Times New Roman" pitchFamily="18" charset="0"/>
                <a:cs typeface="Times New Roman" pitchFamily="18" charset="0"/>
              </a:rPr>
              <a:t>hermética, </a:t>
            </a:r>
            <a:r>
              <a:rPr lang="es-CL" sz="2400" dirty="0">
                <a:latin typeface="Times New Roman" pitchFamily="18" charset="0"/>
                <a:cs typeface="Times New Roman" pitchFamily="18" charset="0"/>
              </a:rPr>
              <a:t>cerrada todo el tiempo, excepto cuando se </a:t>
            </a:r>
            <a:r>
              <a:rPr lang="es-CL" sz="2400" dirty="0" smtClean="0">
                <a:latin typeface="Times New Roman" pitchFamily="18" charset="0"/>
                <a:cs typeface="Times New Roman" pitchFamily="18" charset="0"/>
              </a:rPr>
              <a:t>enciendan, y </a:t>
            </a:r>
            <a:r>
              <a:rPr lang="es-CL" sz="2400" dirty="0">
                <a:latin typeface="Times New Roman" pitchFamily="18" charset="0"/>
                <a:cs typeface="Times New Roman" pitchFamily="18" charset="0"/>
              </a:rPr>
              <a:t>solo el Supervisor </a:t>
            </a:r>
            <a:r>
              <a:rPr lang="es-CL" sz="2400" dirty="0" smtClean="0">
                <a:latin typeface="Times New Roman" pitchFamily="18" charset="0"/>
                <a:cs typeface="Times New Roman" pitchFamily="18" charset="0"/>
              </a:rPr>
              <a:t>tendrá </a:t>
            </a:r>
            <a:r>
              <a:rPr lang="es-CL" sz="2400" dirty="0">
                <a:latin typeface="Times New Roman" pitchFamily="18" charset="0"/>
                <a:cs typeface="Times New Roman" pitchFamily="18" charset="0"/>
              </a:rPr>
              <a:t>acceso al interruptor. Este </a:t>
            </a:r>
            <a:r>
              <a:rPr lang="es-CL" sz="2400" dirty="0" smtClean="0">
                <a:latin typeface="Times New Roman" pitchFamily="18" charset="0"/>
                <a:cs typeface="Times New Roman" pitchFamily="18" charset="0"/>
              </a:rPr>
              <a:t>deberá </a:t>
            </a:r>
            <a:r>
              <a:rPr lang="es-CL" sz="2400" dirty="0">
                <a:latin typeface="Times New Roman" pitchFamily="18" charset="0"/>
                <a:cs typeface="Times New Roman" pitchFamily="18" charset="0"/>
              </a:rPr>
              <a:t>estar en cortocircuito en la </a:t>
            </a:r>
            <a:r>
              <a:rPr lang="es-CL" sz="2400" dirty="0" smtClean="0">
                <a:latin typeface="Times New Roman" pitchFamily="18" charset="0"/>
                <a:cs typeface="Times New Roman" pitchFamily="18" charset="0"/>
              </a:rPr>
              <a:t>posición “desconectado</a:t>
            </a:r>
            <a:r>
              <a:rPr lang="es-CL" sz="2400" dirty="0">
                <a:latin typeface="Times New Roman" pitchFamily="18" charset="0"/>
                <a:cs typeface="Times New Roman" pitchFamily="18" charset="0"/>
              </a:rPr>
              <a:t>” y dispuesto de modo que la tapa de la caja pueda ser cerrada solamente </a:t>
            </a:r>
            <a:r>
              <a:rPr lang="es-CL" sz="2400" dirty="0" smtClean="0">
                <a:latin typeface="Times New Roman" pitchFamily="18" charset="0"/>
                <a:cs typeface="Times New Roman" pitchFamily="18" charset="0"/>
              </a:rPr>
              <a:t>cuando este </a:t>
            </a:r>
            <a:r>
              <a:rPr lang="es-CL" sz="2400" dirty="0">
                <a:latin typeface="Times New Roman" pitchFamily="18" charset="0"/>
                <a:cs typeface="Times New Roman" pitchFamily="18" charset="0"/>
              </a:rPr>
              <a:t>en dicha </a:t>
            </a:r>
            <a:r>
              <a:rPr lang="es-CL" sz="2400" dirty="0" smtClean="0">
                <a:latin typeface="Times New Roman" pitchFamily="18" charset="0"/>
                <a:cs typeface="Times New Roman" pitchFamily="18" charset="0"/>
              </a:rPr>
              <a:t>posición.</a:t>
            </a:r>
            <a:endParaRPr lang="es-CL" sz="2400" dirty="0">
              <a:latin typeface="Times New Roman" pitchFamily="18" charset="0"/>
              <a:cs typeface="Times New Roman" pitchFamily="18" charset="0"/>
            </a:endParaRPr>
          </a:p>
          <a:p>
            <a:pPr marL="0" indent="0">
              <a:buNone/>
            </a:pPr>
            <a:endParaRPr lang="es-CL" dirty="0">
              <a:latin typeface="Times New Roman" pitchFamily="18" charset="0"/>
              <a:cs typeface="Times New Roman" pitchFamily="18" charset="0"/>
            </a:endParaRPr>
          </a:p>
        </p:txBody>
      </p:sp>
    </p:spTree>
    <p:extLst>
      <p:ext uri="{BB962C8B-B14F-4D97-AF65-F5344CB8AC3E}">
        <p14:creationId xmlns:p14="http://schemas.microsoft.com/office/powerpoint/2010/main" val="19236898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pPr lvl="0" algn="just"/>
            <a:r>
              <a:rPr lang="es-ES" sz="2600" dirty="0" smtClean="0">
                <a:latin typeface="Times New Roman" pitchFamily="18" charset="0"/>
                <a:cs typeface="Times New Roman" pitchFamily="18" charset="0"/>
              </a:rPr>
              <a:t>Se subdividen en dos grupos, según la penetración se realice por Trituración, con el uso de los Triconos, o por Corte con Brocas Especiales. El primer sistema se aplica en rocas de dureza media a alta y el segundo en rocas blandas. En este tipo de perforación no existe la percusión.</a:t>
            </a:r>
            <a:endParaRPr lang="es-CL" sz="2600" dirty="0" smtClean="0">
              <a:latin typeface="Times New Roman" pitchFamily="18" charset="0"/>
              <a:cs typeface="Times New Roman" pitchFamily="18" charset="0"/>
            </a:endParaRPr>
          </a:p>
          <a:p>
            <a:pPr algn="just"/>
            <a:r>
              <a:rPr lang="es-ES" sz="2600" dirty="0" smtClean="0">
                <a:latin typeface="Times New Roman" pitchFamily="18" charset="0"/>
                <a:cs typeface="Times New Roman" pitchFamily="18" charset="0"/>
              </a:rPr>
              <a:t>Perforación con triconos. </a:t>
            </a:r>
            <a:r>
              <a:rPr lang="es-CL" sz="2600" dirty="0" smtClean="0">
                <a:latin typeface="Times New Roman" pitchFamily="18" charset="0"/>
                <a:cs typeface="Times New Roman" pitchFamily="18" charset="0"/>
              </a:rPr>
              <a:t>Los diámetros de los barrenos varían entre las 2" y las 17 ½" (50 a 444 mm), siendo el rango de aplicación más frecuente en minería a cielo abierto de 6" a 12¼" (152 a 311 mm).</a:t>
            </a:r>
            <a:r>
              <a:rPr lang="es-ES" sz="2600" dirty="0" smtClean="0">
                <a:latin typeface="Times New Roman" pitchFamily="18" charset="0"/>
                <a:cs typeface="Times New Roman" pitchFamily="18" charset="0"/>
              </a:rPr>
              <a:t> Este método de perforación es muy versátil ya que abarca una amplia gama de rocas, su aplicación comenzó con rocas blandas hasta hoy las más duras y han desplazados a otros </a:t>
            </a:r>
            <a:r>
              <a:rPr lang="es-ES" sz="2600" dirty="0">
                <a:latin typeface="Times New Roman" pitchFamily="18" charset="0"/>
                <a:cs typeface="Times New Roman" pitchFamily="18" charset="0"/>
              </a:rPr>
              <a:t>sistemas. </a:t>
            </a:r>
            <a:endParaRPr lang="es-ES" sz="2600" dirty="0" smtClean="0">
              <a:latin typeface="Times New Roman" pitchFamily="18" charset="0"/>
              <a:cs typeface="Times New Roman" pitchFamily="18" charset="0"/>
            </a:endParaRPr>
          </a:p>
          <a:p>
            <a:pPr algn="just"/>
            <a:r>
              <a:rPr lang="es-ES" sz="2600" dirty="0" smtClean="0">
                <a:latin typeface="Times New Roman" pitchFamily="18" charset="0"/>
                <a:cs typeface="Times New Roman" pitchFamily="18" charset="0"/>
              </a:rPr>
              <a:t>Las </a:t>
            </a:r>
            <a:r>
              <a:rPr lang="es-ES" sz="2600" dirty="0">
                <a:latin typeface="Times New Roman" pitchFamily="18" charset="0"/>
                <a:cs typeface="Times New Roman" pitchFamily="18" charset="0"/>
              </a:rPr>
              <a:t>perforadoras rotativas están constituidas esencialmente por una fuente de energía, una batería de barras de tubos individualmente o conectados en serie, que transmiten el peso, la rotación y el aire de barrido a una boca con dientes de acero o insertos de carburo de tungsteno que actúa sobre la </a:t>
            </a:r>
            <a:r>
              <a:rPr lang="es-ES" sz="2600" dirty="0" smtClean="0">
                <a:latin typeface="Times New Roman" pitchFamily="18" charset="0"/>
                <a:cs typeface="Times New Roman" pitchFamily="18" charset="0"/>
              </a:rPr>
              <a:t>roca.</a:t>
            </a:r>
          </a:p>
          <a:p>
            <a:pPr algn="just"/>
            <a:r>
              <a:rPr lang="es-ES" sz="2600" dirty="0" smtClean="0">
                <a:latin typeface="Times New Roman" pitchFamily="18" charset="0"/>
                <a:cs typeface="Times New Roman" pitchFamily="18" charset="0"/>
              </a:rPr>
              <a:t>Los componentes </a:t>
            </a:r>
            <a:r>
              <a:rPr lang="es-ES" sz="2600" dirty="0">
                <a:latin typeface="Times New Roman" pitchFamily="18" charset="0"/>
                <a:cs typeface="Times New Roman" pitchFamily="18" charset="0"/>
              </a:rPr>
              <a:t>de la perforación rotativo son:</a:t>
            </a:r>
          </a:p>
          <a:p>
            <a:pPr algn="just">
              <a:buFont typeface="Courier New" pitchFamily="49" charset="0"/>
              <a:buChar char="o"/>
            </a:pPr>
            <a:r>
              <a:rPr lang="es-ES" sz="2600" dirty="0">
                <a:solidFill>
                  <a:srgbClr val="FF0000"/>
                </a:solidFill>
                <a:latin typeface="Times New Roman" pitchFamily="18" charset="0"/>
                <a:cs typeface="Times New Roman" pitchFamily="18" charset="0"/>
              </a:rPr>
              <a:t>Sistema de </a:t>
            </a:r>
            <a:r>
              <a:rPr lang="es-ES" sz="2600" dirty="0" smtClean="0">
                <a:solidFill>
                  <a:srgbClr val="FF0000"/>
                </a:solidFill>
                <a:latin typeface="Times New Roman" pitchFamily="18" charset="0"/>
                <a:cs typeface="Times New Roman" pitchFamily="18" charset="0"/>
              </a:rPr>
              <a:t>Elevación. Sistema </a:t>
            </a:r>
            <a:r>
              <a:rPr lang="es-ES" sz="2600" dirty="0">
                <a:solidFill>
                  <a:srgbClr val="FF0000"/>
                </a:solidFill>
                <a:latin typeface="Times New Roman" pitchFamily="18" charset="0"/>
                <a:cs typeface="Times New Roman" pitchFamily="18" charset="0"/>
              </a:rPr>
              <a:t>de </a:t>
            </a:r>
            <a:r>
              <a:rPr lang="es-ES" sz="2600" dirty="0" smtClean="0">
                <a:solidFill>
                  <a:srgbClr val="FF0000"/>
                </a:solidFill>
                <a:latin typeface="Times New Roman" pitchFamily="18" charset="0"/>
                <a:cs typeface="Times New Roman" pitchFamily="18" charset="0"/>
              </a:rPr>
              <a:t>Rotación. Sistema </a:t>
            </a:r>
            <a:r>
              <a:rPr lang="es-ES" sz="2600" dirty="0">
                <a:solidFill>
                  <a:srgbClr val="FF0000"/>
                </a:solidFill>
                <a:latin typeface="Times New Roman" pitchFamily="18" charset="0"/>
                <a:cs typeface="Times New Roman" pitchFamily="18" charset="0"/>
              </a:rPr>
              <a:t>de Circulación.</a:t>
            </a:r>
          </a:p>
          <a:p>
            <a:pPr algn="just">
              <a:buFont typeface="Courier New" pitchFamily="49" charset="0"/>
              <a:buChar char="o"/>
            </a:pPr>
            <a:r>
              <a:rPr lang="es-ES" sz="2600" dirty="0">
                <a:solidFill>
                  <a:srgbClr val="FF0000"/>
                </a:solidFill>
                <a:latin typeface="Times New Roman" pitchFamily="18" charset="0"/>
                <a:cs typeface="Times New Roman" pitchFamily="18" charset="0"/>
              </a:rPr>
              <a:t>Sistema de </a:t>
            </a:r>
            <a:r>
              <a:rPr lang="es-ES" sz="2600" dirty="0" smtClean="0">
                <a:solidFill>
                  <a:srgbClr val="FF0000"/>
                </a:solidFill>
                <a:latin typeface="Times New Roman" pitchFamily="18" charset="0"/>
                <a:cs typeface="Times New Roman" pitchFamily="18" charset="0"/>
              </a:rPr>
              <a:t>Potencia. Sistema </a:t>
            </a:r>
            <a:r>
              <a:rPr lang="es-ES" sz="2600" dirty="0">
                <a:solidFill>
                  <a:srgbClr val="FF0000"/>
                </a:solidFill>
                <a:latin typeface="Times New Roman" pitchFamily="18" charset="0"/>
                <a:cs typeface="Times New Roman" pitchFamily="18" charset="0"/>
              </a:rPr>
              <a:t>de Seguridad.</a:t>
            </a:r>
          </a:p>
          <a:p>
            <a:pPr marL="0" indent="0" algn="just">
              <a:buNone/>
            </a:pPr>
            <a:r>
              <a:rPr lang="es-ES" sz="2600" dirty="0" smtClean="0">
                <a:latin typeface="Times New Roman" pitchFamily="18" charset="0"/>
                <a:cs typeface="Times New Roman" pitchFamily="18" charset="0"/>
              </a:rPr>
              <a:t> </a:t>
            </a:r>
            <a:endParaRPr lang="es-CL" sz="2600" dirty="0" smtClean="0">
              <a:latin typeface="Times New Roman" pitchFamily="18" charset="0"/>
              <a:cs typeface="Times New Roman" pitchFamily="18" charset="0"/>
            </a:endParaRPr>
          </a:p>
          <a:p>
            <a:endParaRPr lang="es-CL" dirty="0"/>
          </a:p>
        </p:txBody>
      </p:sp>
    </p:spTree>
    <p:extLst>
      <p:ext uri="{BB962C8B-B14F-4D97-AF65-F5344CB8AC3E}">
        <p14:creationId xmlns:p14="http://schemas.microsoft.com/office/powerpoint/2010/main" val="69162172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algn="just">
              <a:buFont typeface="Wingdings" pitchFamily="2" charset="2"/>
              <a:buChar char="§"/>
            </a:pPr>
            <a:r>
              <a:rPr lang="es-ES" sz="2400" i="1" u="sng" dirty="0">
                <a:solidFill>
                  <a:srgbClr val="FF0000"/>
                </a:solidFill>
                <a:latin typeface="Times New Roman" pitchFamily="18" charset="0"/>
                <a:cs typeface="Times New Roman" pitchFamily="18" charset="0"/>
              </a:rPr>
              <a:t>Sistema de Elevación</a:t>
            </a:r>
            <a:r>
              <a:rPr lang="es-ES" sz="2400" i="1" dirty="0">
                <a:solidFill>
                  <a:srgbClr val="FF0000"/>
                </a:solidFill>
                <a:latin typeface="Times New Roman" pitchFamily="18" charset="0"/>
                <a:cs typeface="Times New Roman" pitchFamily="18" charset="0"/>
              </a:rPr>
              <a:t>: </a:t>
            </a:r>
            <a:r>
              <a:rPr lang="es-ES" sz="2400" dirty="0">
                <a:latin typeface="Times New Roman" pitchFamily="18" charset="0"/>
                <a:cs typeface="Times New Roman" pitchFamily="18" charset="0"/>
              </a:rPr>
              <a:t>Su función principal es soportar el sistema de rotación, además de proporcionar el desplazamiento vertical necesario a la sarta de perforación durante el enrosque o desenrosque de la tubería. Este sin duda que es el sistema que más energía necesita pues es el que tiene que soportar todo el peso de las tuberías pesadas y que en ocasiones necesita retirarse lo que implica levantar dicha tubería de manera vertical. Con los avances en la tecnología los antiguos sistemas de poleas se han reducido dando paso a sistemas hidráulicos</a:t>
            </a:r>
            <a:r>
              <a:rPr lang="es-ES" sz="2400" dirty="0" smtClean="0">
                <a:latin typeface="Times New Roman" pitchFamily="18" charset="0"/>
                <a:cs typeface="Times New Roman" pitchFamily="18" charset="0"/>
              </a:rPr>
              <a:t>.</a:t>
            </a:r>
            <a:r>
              <a:rPr lang="es-CL" sz="2400" i="1" dirty="0">
                <a:latin typeface="Times New Roman" pitchFamily="18" charset="0"/>
                <a:cs typeface="Times New Roman" pitchFamily="18" charset="0"/>
              </a:rPr>
              <a:t> </a:t>
            </a:r>
            <a:r>
              <a:rPr lang="es-CL" sz="2400" i="1" u="sng" dirty="0" smtClean="0">
                <a:solidFill>
                  <a:srgbClr val="FF0000"/>
                </a:solidFill>
                <a:latin typeface="Times New Roman" pitchFamily="18" charset="0"/>
                <a:cs typeface="Times New Roman" pitchFamily="18" charset="0"/>
              </a:rPr>
              <a:t>Sistemas de Empuje y Elevación</a:t>
            </a:r>
            <a:r>
              <a:rPr lang="es-CL" sz="2400" i="1" dirty="0" smtClean="0">
                <a:solidFill>
                  <a:srgbClr val="FF0000"/>
                </a:solidFill>
                <a:latin typeface="Times New Roman" pitchFamily="18" charset="0"/>
                <a:cs typeface="Times New Roman" pitchFamily="18" charset="0"/>
              </a:rPr>
              <a:t>: </a:t>
            </a:r>
            <a:r>
              <a:rPr lang="es-CL" sz="2400" dirty="0" smtClean="0">
                <a:latin typeface="Times New Roman" pitchFamily="18" charset="0"/>
                <a:cs typeface="Times New Roman" pitchFamily="18" charset="0"/>
              </a:rPr>
              <a:t>Para </a:t>
            </a:r>
            <a:r>
              <a:rPr lang="es-CL" sz="2400" dirty="0">
                <a:latin typeface="Times New Roman" pitchFamily="18" charset="0"/>
                <a:cs typeface="Times New Roman" pitchFamily="18" charset="0"/>
              </a:rPr>
              <a:t>obtener una buena velocidad de penetración en la roca es preciso un determinado empuje que depende tanto de la resistencia de la roca como del diámetro del barreno que se pretende perforar. Como el peso de las barras no es suficiente para obtener la carga precisa, se hace necesario aplicar fuerzas adicionales que suelen transmitirse casi exclusivamente a través de energía hidráulica. Existen básicamente cuatro sistemas. Los tres primeros que se representan en la Fig.4.5 son los conocidos por: a)Cremallera y Piñón Directo, b)Cadena  Directa y c)Cremallera y Piñón con Cadena.</a:t>
            </a:r>
          </a:p>
          <a:p>
            <a:pPr algn="just">
              <a:buFont typeface="Courier New" pitchFamily="49" charset="0"/>
              <a:buChar char="o"/>
            </a:pPr>
            <a:endParaRPr lang="es-CL" sz="2400" dirty="0">
              <a:latin typeface="Times New Roman" pitchFamily="18" charset="0"/>
              <a:cs typeface="Times New Roman" pitchFamily="18" charset="0"/>
            </a:endParaRPr>
          </a:p>
          <a:p>
            <a:endParaRPr lang="es-CL" dirty="0"/>
          </a:p>
          <a:p>
            <a:pPr marL="0" indent="0">
              <a:buNone/>
            </a:pPr>
            <a:endParaRPr lang="es-CL"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332656"/>
            <a:ext cx="2987824" cy="461665"/>
          </a:xfrm>
          <a:prstGeom prst="rect">
            <a:avLst/>
          </a:prstGeom>
          <a:noFill/>
        </p:spPr>
        <p:txBody>
          <a:bodyPr wrap="square" rtlCol="0">
            <a:spAutoFit/>
          </a:bodyPr>
          <a:lstStyle/>
          <a:p>
            <a:r>
              <a:rPr lang="es-CL" sz="2400" b="1" dirty="0" smtClean="0">
                <a:solidFill>
                  <a:schemeClr val="bg1"/>
                </a:solidFill>
                <a:latin typeface="Times New Roman" pitchFamily="18" charset="0"/>
                <a:cs typeface="Times New Roman" pitchFamily="18" charset="0"/>
              </a:rPr>
              <a:t>ROTOPERCUTIVO</a:t>
            </a:r>
            <a:endParaRPr lang="es-CL" sz="2400" b="1" dirty="0">
              <a:solidFill>
                <a:schemeClr val="bg1"/>
              </a:solidFill>
              <a:latin typeface="Times New Roman" pitchFamily="18" charset="0"/>
              <a:cs typeface="Times New Roman" pitchFamily="18" charset="0"/>
            </a:endParaRPr>
          </a:p>
        </p:txBody>
      </p:sp>
      <p:sp>
        <p:nvSpPr>
          <p:cNvPr id="2" name="1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lstStyle/>
          <a:p>
            <a:pPr algn="just">
              <a:buFont typeface="Courier New" pitchFamily="49" charset="0"/>
              <a:buChar char="o"/>
            </a:pPr>
            <a:r>
              <a:rPr lang="es-ES" sz="2400" i="1" u="sng" dirty="0">
                <a:solidFill>
                  <a:srgbClr val="FF0000"/>
                </a:solidFill>
                <a:latin typeface="Times New Roman" pitchFamily="18" charset="0"/>
                <a:cs typeface="Times New Roman" pitchFamily="18" charset="0"/>
              </a:rPr>
              <a:t>Sistema de Rotación: </a:t>
            </a:r>
            <a:r>
              <a:rPr lang="es-ES" sz="2400" dirty="0">
                <a:latin typeface="Times New Roman" pitchFamily="18" charset="0"/>
                <a:cs typeface="Times New Roman" pitchFamily="18" charset="0"/>
              </a:rPr>
              <a:t>Realmente depende del tipo de taladro, el más común es el de mesa rotatoria, el cual consiste en una mesa giratoria ubicada al pie del taladro que posee un agujero en su centro generalmente de forma hexagonal por el cual se introduce la tubería de perforación la cual por también contar con una forma hexagonal rota junto a la mesa. Esta mesa gira porque es accionada por una conexión de diferenciales que va unida a un motor de alta potencia</a:t>
            </a:r>
            <a:r>
              <a:rPr lang="es-ES" sz="2400" dirty="0" smtClean="0">
                <a:latin typeface="Times New Roman" pitchFamily="18" charset="0"/>
                <a:cs typeface="Times New Roman" pitchFamily="18" charset="0"/>
              </a:rPr>
              <a:t>.</a:t>
            </a:r>
            <a:r>
              <a:rPr lang="es-ES" sz="2400" dirty="0">
                <a:latin typeface="Times New Roman" pitchFamily="18" charset="0"/>
                <a:cs typeface="Times New Roman" pitchFamily="18" charset="0"/>
              </a:rPr>
              <a:t> </a:t>
            </a:r>
            <a:r>
              <a:rPr lang="es-ES" sz="2400" i="1" u="sng" dirty="0">
                <a:solidFill>
                  <a:srgbClr val="FF0000"/>
                </a:solidFill>
                <a:latin typeface="Times New Roman" pitchFamily="18" charset="0"/>
                <a:cs typeface="Times New Roman" pitchFamily="18" charset="0"/>
              </a:rPr>
              <a:t>Sistema de Circulación: </a:t>
            </a:r>
            <a:r>
              <a:rPr lang="es-ES" sz="2400" dirty="0">
                <a:latin typeface="Times New Roman" pitchFamily="18" charset="0"/>
                <a:cs typeface="Times New Roman" pitchFamily="18" charset="0"/>
              </a:rPr>
              <a:t>En este sistema se trabaja con altas presiones, ya que consiste en la circulación de lodo químico a alta presión, cuyo objetivo es "Lubricar", "Refrigerar" y "Transportar" los escombros removidos por el elemento de perforación a su paso dentro del terreno. Es de vital importancia ya que sin este sistema el taladro no lograría penetrar algunos metros en el piso, pues la fricción es tremenda y por consiguiente también la temperatura aumentaría y se fundiría el sistema de corte. La mayor función de un sistema de circulación es remover los recortes del agujero mientras la perforación avanza.</a:t>
            </a:r>
            <a:r>
              <a:rPr lang="es-ES" sz="2400" dirty="0"/>
              <a:t> </a:t>
            </a:r>
          </a:p>
          <a:p>
            <a:pPr algn="just">
              <a:buFont typeface="Courier New" pitchFamily="49" charset="0"/>
              <a:buChar char="o"/>
            </a:pPr>
            <a:r>
              <a:rPr lang="es-ES" sz="2400" dirty="0">
                <a:latin typeface="Times New Roman" pitchFamily="18" charset="0"/>
                <a:cs typeface="Times New Roman" pitchFamily="18" charset="0"/>
              </a:rPr>
              <a:t>Sistema de Seguridad y Sistema de Potencia</a:t>
            </a:r>
            <a:r>
              <a:rPr lang="es-ES" sz="2400" dirty="0" smtClean="0">
                <a:latin typeface="Times New Roman" pitchFamily="18" charset="0"/>
                <a:cs typeface="Times New Roman" pitchFamily="18" charset="0"/>
              </a:rPr>
              <a:t> </a:t>
            </a:r>
            <a:endParaRPr lang="es-CL" sz="2400" dirty="0">
              <a:latin typeface="Times New Roman" pitchFamily="18" charset="0"/>
              <a:cs typeface="Times New Roman" pitchFamily="18" charset="0"/>
            </a:endParaRPr>
          </a:p>
          <a:p>
            <a:endParaRPr lang="es-CL"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fontScale="92500"/>
          </a:bodyPr>
          <a:lstStyle/>
          <a:p>
            <a:pPr algn="just">
              <a:buNone/>
            </a:pPr>
            <a:r>
              <a:rPr lang="es-ES_tradnl" sz="2400" dirty="0" smtClean="0">
                <a:latin typeface="Times New Roman" pitchFamily="18" charset="0"/>
                <a:cs typeface="Times New Roman" pitchFamily="18" charset="0"/>
              </a:rPr>
              <a:t>     </a:t>
            </a:r>
            <a:r>
              <a:rPr lang="es-ES_tradnl" sz="2400" dirty="0">
                <a:latin typeface="Times New Roman" pitchFamily="18" charset="0"/>
                <a:cs typeface="Times New Roman" pitchFamily="18" charset="0"/>
              </a:rPr>
              <a:t>Aplicar energía a la roca haciendo rotar una herramienta tricono/trépano conjuntamente con la acción de una gran fuerza de empuje </a:t>
            </a:r>
          </a:p>
          <a:p>
            <a:pPr algn="just"/>
            <a:r>
              <a:rPr lang="es-ES_tradnl" sz="2400" dirty="0">
                <a:latin typeface="Times New Roman" pitchFamily="18" charset="0"/>
                <a:cs typeface="Times New Roman" pitchFamily="18" charset="0"/>
              </a:rPr>
              <a:t>Variantes:</a:t>
            </a:r>
          </a:p>
          <a:p>
            <a:pPr lvl="1" algn="just">
              <a:buFont typeface="Courier New" pitchFamily="49" charset="0"/>
              <a:buChar char="o"/>
            </a:pPr>
            <a:r>
              <a:rPr lang="es-ES_tradnl" sz="2400" dirty="0">
                <a:latin typeface="Times New Roman" pitchFamily="18" charset="0"/>
                <a:cs typeface="Times New Roman" pitchFamily="18" charset="0"/>
              </a:rPr>
              <a:t>Rotación con trépano cortante (roca blanda, perforación para petróleo)</a:t>
            </a:r>
            <a:endParaRPr lang="es-CL" sz="2400" dirty="0">
              <a:latin typeface="Times New Roman" pitchFamily="18" charset="0"/>
              <a:cs typeface="Times New Roman" pitchFamily="18" charset="0"/>
            </a:endParaRPr>
          </a:p>
          <a:p>
            <a:pPr lvl="1" algn="just">
              <a:buFont typeface="Courier New" pitchFamily="49" charset="0"/>
              <a:buChar char="o"/>
            </a:pPr>
            <a:r>
              <a:rPr lang="es-ES_tradnl" sz="2400" dirty="0">
                <a:latin typeface="Times New Roman" pitchFamily="18" charset="0"/>
                <a:cs typeface="Times New Roman" pitchFamily="18" charset="0"/>
              </a:rPr>
              <a:t>Rotación con trépano triturante (rocas medianas a duras, diámetro mínimo de 150 mm)</a:t>
            </a:r>
            <a:endParaRPr lang="es-CL" sz="2400" dirty="0">
              <a:latin typeface="Times New Roman" pitchFamily="18" charset="0"/>
              <a:cs typeface="Times New Roman" pitchFamily="18" charset="0"/>
            </a:endParaRPr>
          </a:p>
          <a:p>
            <a:pPr algn="just"/>
            <a:r>
              <a:rPr lang="es-ES_tradnl" sz="2400" dirty="0">
                <a:latin typeface="Times New Roman" pitchFamily="18" charset="0"/>
                <a:cs typeface="Times New Roman" pitchFamily="18" charset="0"/>
              </a:rPr>
              <a:t>Rotación con herramienta abrasiva (exclusivamente para sondajes</a:t>
            </a:r>
            <a:r>
              <a:rPr lang="es-ES_tradnl" sz="2400" dirty="0" smtClean="0">
                <a:latin typeface="Times New Roman" pitchFamily="18" charset="0"/>
                <a:cs typeface="Times New Roman" pitchFamily="18" charset="0"/>
              </a:rPr>
              <a:t>)</a:t>
            </a:r>
            <a:r>
              <a:rPr lang="es-CL" sz="2400" dirty="0">
                <a:latin typeface="Times New Roman" pitchFamily="18" charset="0"/>
                <a:cs typeface="Times New Roman" pitchFamily="18" charset="0"/>
              </a:rPr>
              <a:t> La perforación rotativa con una herramienta abrasiva - corona de diamantes o diamantina como se le conoce en la terminología minera- se utiliza exclusivamente para sondajes destinados a la recuperación de testigos de roca con fines de exploración y/o reconocimiento de un cuerpo </a:t>
            </a:r>
            <a:r>
              <a:rPr lang="es-CL" sz="2400" dirty="0" smtClean="0">
                <a:latin typeface="Times New Roman" pitchFamily="18" charset="0"/>
                <a:cs typeface="Times New Roman" pitchFamily="18" charset="0"/>
              </a:rPr>
              <a:t>mineralizado,</a:t>
            </a:r>
          </a:p>
          <a:p>
            <a:pPr algn="just"/>
            <a:r>
              <a:rPr lang="es-ES_tradnl" sz="2400" dirty="0" smtClean="0">
                <a:latin typeface="Times New Roman" pitchFamily="18" charset="0"/>
                <a:cs typeface="Times New Roman" pitchFamily="18" charset="0"/>
              </a:rPr>
              <a:t>La </a:t>
            </a:r>
            <a:r>
              <a:rPr lang="es-ES_tradnl" sz="2400" dirty="0">
                <a:latin typeface="Times New Roman" pitchFamily="18" charset="0"/>
                <a:cs typeface="Times New Roman" pitchFamily="18" charset="0"/>
              </a:rPr>
              <a:t>perforación en minería cumple dos funciones principales:</a:t>
            </a:r>
          </a:p>
          <a:p>
            <a:pPr algn="just">
              <a:buNone/>
            </a:pPr>
            <a:r>
              <a:rPr lang="es-ES_tradnl" sz="2400" dirty="0">
                <a:latin typeface="Times New Roman" pitchFamily="18" charset="0"/>
                <a:cs typeface="Times New Roman" pitchFamily="18" charset="0"/>
              </a:rPr>
              <a:t>    </a:t>
            </a:r>
            <a:r>
              <a:rPr lang="es-ES_tradnl" sz="2400" dirty="0" smtClean="0">
                <a:latin typeface="Times New Roman" pitchFamily="18" charset="0"/>
                <a:cs typeface="Times New Roman" pitchFamily="18" charset="0"/>
              </a:rPr>
              <a:t>Generar </a:t>
            </a:r>
            <a:r>
              <a:rPr lang="es-ES_tradnl" sz="2400" dirty="0">
                <a:latin typeface="Times New Roman" pitchFamily="18" charset="0"/>
                <a:cs typeface="Times New Roman" pitchFamily="18" charset="0"/>
              </a:rPr>
              <a:t>pozos para la tronadura y luego cargarlos con explosivos para provocar una explosión dentro del pozo, fracturando la roca virgen, para facilitar el carguío del material a remover.</a:t>
            </a:r>
          </a:p>
          <a:p>
            <a:pPr algn="just">
              <a:buNone/>
            </a:pPr>
            <a:r>
              <a:rPr lang="es-ES_tradnl" sz="2400" dirty="0">
                <a:latin typeface="Times New Roman" pitchFamily="18" charset="0"/>
                <a:cs typeface="Times New Roman" pitchFamily="18" charset="0"/>
              </a:rPr>
              <a:t>     Determinar tipos de minerales y calidad de leyes mediante un sistema de muestreo del material perforado (detritus)</a:t>
            </a:r>
            <a:endParaRPr lang="es-CL" sz="2400" dirty="0">
              <a:latin typeface="Times New Roman" pitchFamily="18" charset="0"/>
              <a:cs typeface="Times New Roman" pitchFamily="18" charset="0"/>
            </a:endParaRPr>
          </a:p>
          <a:p>
            <a:endParaRPr lang="es-CL" sz="2400" dirty="0"/>
          </a:p>
        </p:txBody>
      </p:sp>
    </p:spTree>
    <p:extLst>
      <p:ext uri="{BB962C8B-B14F-4D97-AF65-F5344CB8AC3E}">
        <p14:creationId xmlns:p14="http://schemas.microsoft.com/office/powerpoint/2010/main" val="309889346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s-CL" sz="2400" i="1" u="sng" dirty="0" smtClean="0">
                <a:solidFill>
                  <a:srgbClr val="FF0000"/>
                </a:solidFill>
                <a:latin typeface="Times New Roman" pitchFamily="18" charset="0"/>
                <a:cs typeface="Times New Roman" pitchFamily="18" charset="0"/>
              </a:rPr>
              <a:t>Variables de Operación.</a:t>
            </a:r>
          </a:p>
          <a:p>
            <a:r>
              <a:rPr lang="es-CL" sz="2400" dirty="0" smtClean="0">
                <a:latin typeface="Times New Roman" pitchFamily="18" charset="0"/>
                <a:cs typeface="Times New Roman" pitchFamily="18" charset="0"/>
              </a:rPr>
              <a:t>Velocidad de rotación (fuerza de empuje).</a:t>
            </a:r>
          </a:p>
          <a:p>
            <a:r>
              <a:rPr lang="es-CL" sz="2400" dirty="0" smtClean="0">
                <a:latin typeface="Times New Roman" pitchFamily="18" charset="0"/>
                <a:cs typeface="Times New Roman" pitchFamily="18" charset="0"/>
              </a:rPr>
              <a:t>Fuerza de empuje.</a:t>
            </a:r>
          </a:p>
          <a:p>
            <a:r>
              <a:rPr lang="es-CL" sz="2400" dirty="0" smtClean="0">
                <a:latin typeface="Times New Roman" pitchFamily="18" charset="0"/>
                <a:cs typeface="Times New Roman" pitchFamily="18" charset="0"/>
              </a:rPr>
              <a:t>Diámetro de perforación.</a:t>
            </a:r>
          </a:p>
          <a:p>
            <a:r>
              <a:rPr lang="es-CL" sz="2400" dirty="0" smtClean="0">
                <a:latin typeface="Times New Roman" pitchFamily="18" charset="0"/>
                <a:cs typeface="Times New Roman" pitchFamily="18" charset="0"/>
              </a:rPr>
              <a:t>Velocidad y caudal del aire de barrido.</a:t>
            </a:r>
          </a:p>
          <a:p>
            <a:r>
              <a:rPr lang="es-CL" sz="2400" dirty="0" smtClean="0">
                <a:latin typeface="Times New Roman" pitchFamily="18" charset="0"/>
                <a:cs typeface="Times New Roman" pitchFamily="18" charset="0"/>
              </a:rPr>
              <a:t>Desgaste de los trépanos.</a:t>
            </a:r>
          </a:p>
          <a:p>
            <a:r>
              <a:rPr lang="es-CL" sz="2400" dirty="0" smtClean="0">
                <a:latin typeface="Times New Roman" pitchFamily="18" charset="0"/>
                <a:cs typeface="Times New Roman" pitchFamily="18" charset="0"/>
              </a:rPr>
              <a:t>Dureza o resistencia de la roca.</a:t>
            </a:r>
          </a:p>
          <a:p>
            <a:pPr marL="0" indent="0">
              <a:buNone/>
            </a:pPr>
            <a:r>
              <a:rPr lang="es-CL" sz="2400" dirty="0">
                <a:latin typeface="Times New Roman" pitchFamily="18" charset="0"/>
                <a:cs typeface="Times New Roman" pitchFamily="18" charset="0"/>
              </a:rPr>
              <a:t> </a:t>
            </a:r>
            <a:r>
              <a:rPr lang="es-CL" sz="2400" i="1" u="sng" dirty="0" smtClean="0">
                <a:solidFill>
                  <a:srgbClr val="FF0000"/>
                </a:solidFill>
                <a:latin typeface="Times New Roman" pitchFamily="18" charset="0"/>
                <a:cs typeface="Times New Roman" pitchFamily="18" charset="0"/>
              </a:rPr>
              <a:t>Tipos de Trépanos.</a:t>
            </a:r>
          </a:p>
          <a:p>
            <a:pPr>
              <a:buFont typeface="Wingdings" pitchFamily="2" charset="2"/>
              <a:buChar char="§"/>
            </a:pPr>
            <a:r>
              <a:rPr lang="es-CL" sz="2400" dirty="0" smtClean="0">
                <a:latin typeface="Times New Roman" pitchFamily="18" charset="0"/>
                <a:cs typeface="Times New Roman" pitchFamily="18" charset="0"/>
              </a:rPr>
              <a:t>Trépanos cortantes: Para roca blanda.</a:t>
            </a:r>
          </a:p>
          <a:p>
            <a:pPr algn="just">
              <a:buNone/>
            </a:pPr>
            <a:r>
              <a:rPr lang="es-CL" sz="2400" dirty="0" smtClean="0">
                <a:latin typeface="Times New Roman" pitchFamily="18" charset="0"/>
                <a:cs typeface="Times New Roman" pitchFamily="18" charset="0"/>
              </a:rPr>
              <a:t>     Trépanos trituradores: Consta de tres rodillos cónicos con insertos, denominados Tricono.</a:t>
            </a:r>
            <a:r>
              <a:rPr lang="es-CL" sz="2400" dirty="0">
                <a:latin typeface="Times New Roman" pitchFamily="18" charset="0"/>
                <a:cs typeface="Times New Roman" pitchFamily="18" charset="0"/>
              </a:rPr>
              <a:t> </a:t>
            </a:r>
            <a:endParaRPr lang="es-CL" sz="2400" dirty="0" smtClean="0">
              <a:latin typeface="Times New Roman" pitchFamily="18" charset="0"/>
              <a:cs typeface="Times New Roman" pitchFamily="18" charset="0"/>
            </a:endParaRPr>
          </a:p>
          <a:p>
            <a:pPr algn="just">
              <a:buNone/>
            </a:pPr>
            <a:r>
              <a:rPr lang="es-CL" sz="2400" dirty="0">
                <a:latin typeface="Times New Roman" pitchFamily="18" charset="0"/>
                <a:cs typeface="Times New Roman" pitchFamily="18" charset="0"/>
              </a:rPr>
              <a:t> </a:t>
            </a:r>
            <a:r>
              <a:rPr lang="es-CL" sz="2400" dirty="0" smtClean="0">
                <a:latin typeface="Times New Roman" pitchFamily="18" charset="0"/>
                <a:cs typeface="Times New Roman" pitchFamily="18" charset="0"/>
              </a:rPr>
              <a:t>   Un </a:t>
            </a:r>
            <a:r>
              <a:rPr lang="es-CL" sz="2400" dirty="0">
                <a:solidFill>
                  <a:srgbClr val="FF0000"/>
                </a:solidFill>
                <a:latin typeface="Times New Roman" pitchFamily="18" charset="0"/>
                <a:cs typeface="Times New Roman" pitchFamily="18" charset="0"/>
              </a:rPr>
              <a:t>equipo</a:t>
            </a:r>
            <a:r>
              <a:rPr lang="es-CL" sz="2400" dirty="0">
                <a:latin typeface="Times New Roman" pitchFamily="18" charset="0"/>
                <a:cs typeface="Times New Roman" pitchFamily="18" charset="0"/>
              </a:rPr>
              <a:t> </a:t>
            </a:r>
            <a:r>
              <a:rPr lang="es-CL" sz="2400" dirty="0">
                <a:solidFill>
                  <a:srgbClr val="FF0000"/>
                </a:solidFill>
                <a:latin typeface="Times New Roman" pitchFamily="18" charset="0"/>
                <a:cs typeface="Times New Roman" pitchFamily="18" charset="0"/>
              </a:rPr>
              <a:t>normal </a:t>
            </a:r>
            <a:r>
              <a:rPr lang="es-CL" sz="2400" dirty="0">
                <a:latin typeface="Times New Roman" pitchFamily="18" charset="0"/>
                <a:cs typeface="Times New Roman" pitchFamily="18" charset="0"/>
              </a:rPr>
              <a:t>de perforación esta compuesto por:</a:t>
            </a:r>
          </a:p>
          <a:p>
            <a:pPr algn="just"/>
            <a:r>
              <a:rPr lang="es-CL" sz="2400" dirty="0">
                <a:latin typeface="Times New Roman" pitchFamily="18" charset="0"/>
                <a:cs typeface="Times New Roman" pitchFamily="18" charset="0"/>
              </a:rPr>
              <a:t>a.- Perforadora o martillo, b.- Soporte o carro portador, c.- Compresor o bombas hidráulicas, c.- Brocas y barrenos, e.- Accesorios (mangueras, aceitadoras, etc.)</a:t>
            </a:r>
            <a:endParaRPr lang="es-CL" sz="2400" dirty="0" smtClean="0">
              <a:latin typeface="Times New Roman" pitchFamily="18" charset="0"/>
              <a:cs typeface="Times New Roman" pitchFamily="18" charset="0"/>
            </a:endParaRPr>
          </a:p>
          <a:p>
            <a:pPr>
              <a:buFont typeface="Wingdings" pitchFamily="2" charset="2"/>
              <a:buChar char="§"/>
            </a:pPr>
            <a:endParaRPr lang="es-CL" sz="2400" dirty="0" smtClean="0">
              <a:latin typeface="Times New Roman" pitchFamily="18" charset="0"/>
              <a:cs typeface="Times New Roman" pitchFamily="18" charset="0"/>
            </a:endParaRPr>
          </a:p>
          <a:p>
            <a:pPr>
              <a:buFont typeface="Wingdings" pitchFamily="2" charset="2"/>
              <a:buChar char="§"/>
            </a:pPr>
            <a:endParaRPr lang="es-CL" sz="2400" dirty="0" smtClean="0">
              <a:latin typeface="Times New Roman" pitchFamily="18" charset="0"/>
              <a:cs typeface="Times New Roman" pitchFamily="18" charset="0"/>
            </a:endParaRPr>
          </a:p>
          <a:p>
            <a:pPr>
              <a:buFont typeface="Wingdings" pitchFamily="2" charset="2"/>
              <a:buChar char="§"/>
            </a:pPr>
            <a:endParaRPr lang="es-CL" sz="2400" dirty="0" smtClean="0">
              <a:latin typeface="Times New Roman" pitchFamily="18" charset="0"/>
              <a:cs typeface="Times New Roman" pitchFamily="18" charset="0"/>
            </a:endParaRPr>
          </a:p>
          <a:p>
            <a:endParaRPr lang="es-CL" sz="2400" dirty="0" smtClean="0">
              <a:latin typeface="Times New Roman" pitchFamily="18" charset="0"/>
              <a:cs typeface="Times New Roman" pitchFamily="18" charset="0"/>
            </a:endParaRPr>
          </a:p>
          <a:p>
            <a:endParaRPr lang="es-CL" sz="2400" dirty="0" smtClean="0">
              <a:latin typeface="Times New Roman" pitchFamily="18" charset="0"/>
              <a:cs typeface="Times New Roman" pitchFamily="18" charset="0"/>
            </a:endParaRPr>
          </a:p>
          <a:p>
            <a:endParaRPr lang="es-CL" sz="2400" dirty="0" smtClean="0">
              <a:latin typeface="Times New Roman" pitchFamily="18" charset="0"/>
              <a:cs typeface="Times New Roman" pitchFamily="18" charset="0"/>
            </a:endParaRPr>
          </a:p>
          <a:p>
            <a:endParaRPr lang="es-CL" sz="2400" dirty="0" smtClean="0">
              <a:latin typeface="Times New Roman" pitchFamily="18" charset="0"/>
              <a:cs typeface="Times New Roman" pitchFamily="18" charset="0"/>
            </a:endParaRPr>
          </a:p>
          <a:p>
            <a:endParaRPr lang="es-CL" sz="2400" dirty="0">
              <a:latin typeface="Times New Roman" pitchFamily="18" charset="0"/>
              <a:cs typeface="Times New Roman" pitchFamily="18" charset="0"/>
            </a:endParaRPr>
          </a:p>
        </p:txBody>
      </p:sp>
    </p:spTree>
    <p:extLst>
      <p:ext uri="{BB962C8B-B14F-4D97-AF65-F5344CB8AC3E}">
        <p14:creationId xmlns:p14="http://schemas.microsoft.com/office/powerpoint/2010/main" val="383637839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836712"/>
          </a:xfrm>
        </p:spPr>
        <p:style>
          <a:lnRef idx="2">
            <a:schemeClr val="accent4">
              <a:shade val="50000"/>
            </a:schemeClr>
          </a:lnRef>
          <a:fillRef idx="1">
            <a:schemeClr val="accent4"/>
          </a:fillRef>
          <a:effectRef idx="0">
            <a:schemeClr val="accent4"/>
          </a:effectRef>
          <a:fontRef idx="minor">
            <a:schemeClr val="lt1"/>
          </a:fontRef>
        </p:style>
        <p:txBody>
          <a:bodyPr>
            <a:noAutofit/>
          </a:bodyPr>
          <a:lstStyle/>
          <a:p>
            <a:r>
              <a:rPr lang="es-CL" sz="8800" dirty="0" smtClean="0">
                <a:solidFill>
                  <a:schemeClr val="bg1"/>
                </a:solidFill>
                <a:latin typeface="Times New Roman" pitchFamily="18" charset="0"/>
                <a:cs typeface="Times New Roman" pitchFamily="18" charset="0"/>
              </a:rPr>
              <a:t>PERFORACION</a:t>
            </a:r>
            <a:endParaRPr lang="es-CL" sz="8800" dirty="0">
              <a:solidFill>
                <a:schemeClr val="bg1"/>
              </a:solidFill>
              <a:latin typeface="Times New Roman" pitchFamily="18" charset="0"/>
              <a:cs typeface="Times New Roman" pitchFamily="18" charset="0"/>
            </a:endParaRPr>
          </a:p>
        </p:txBody>
      </p:sp>
      <p:sp>
        <p:nvSpPr>
          <p:cNvPr id="3" name="2 Marcador de contenido"/>
          <p:cNvSpPr>
            <a:spLocks noGrp="1"/>
          </p:cNvSpPr>
          <p:nvPr>
            <p:ph idx="1"/>
          </p:nvPr>
        </p:nvSpPr>
        <p:spPr>
          <a:xfrm>
            <a:off x="0" y="836712"/>
            <a:ext cx="9144000" cy="6021288"/>
          </a:xfrm>
        </p:spPr>
        <p:style>
          <a:lnRef idx="2">
            <a:schemeClr val="dk1"/>
          </a:lnRef>
          <a:fillRef idx="1">
            <a:schemeClr val="lt1"/>
          </a:fillRef>
          <a:effectRef idx="0">
            <a:schemeClr val="dk1"/>
          </a:effectRef>
          <a:fontRef idx="minor">
            <a:schemeClr val="dk1"/>
          </a:fontRef>
        </p:style>
        <p:txBody>
          <a:bodyPr>
            <a:normAutofit lnSpcReduction="10000"/>
          </a:bodyPr>
          <a:lstStyle/>
          <a:p>
            <a:pPr algn="just"/>
            <a:r>
              <a:rPr lang="es-CL" sz="2400" b="1" dirty="0">
                <a:solidFill>
                  <a:srgbClr val="FF0000"/>
                </a:solidFill>
                <a:latin typeface="Times New Roman" pitchFamily="18" charset="0"/>
                <a:cs typeface="Times New Roman" pitchFamily="18" charset="0"/>
              </a:rPr>
              <a:t>Condiciones de Perforación. </a:t>
            </a:r>
            <a:r>
              <a:rPr lang="es-CL" sz="2400" dirty="0">
                <a:latin typeface="Times New Roman" pitchFamily="18" charset="0"/>
                <a:cs typeface="Times New Roman" pitchFamily="18" charset="0"/>
              </a:rPr>
              <a:t>Para conseguir una tronadura eficiente la perforación es tan importante como la selección del explosivo, por lo que este trabajo debe efectuarse con criterio y cuidado. Hay varias fallas que aun se producen especialmente por falta de control y ocurren deficiencias en la calidad del trabajo, taladros desviados, mas espaciados, de longitud irregular, etc. Que determinan perdidas de eficiencia de la energía explosiva  </a:t>
            </a:r>
            <a:r>
              <a:rPr lang="es-CL" sz="2400" dirty="0" smtClean="0">
                <a:latin typeface="Times New Roman" pitchFamily="18" charset="0"/>
                <a:cs typeface="Times New Roman" pitchFamily="18" charset="0"/>
              </a:rPr>
              <a:t>disponible. Normalmente </a:t>
            </a:r>
            <a:r>
              <a:rPr lang="es-CL" sz="2400" dirty="0">
                <a:latin typeface="Times New Roman" pitchFamily="18" charset="0"/>
                <a:cs typeface="Times New Roman" pitchFamily="18" charset="0"/>
              </a:rPr>
              <a:t>la calidad de los taladros al ser perforados esta determinado por cuatro condiciones : diámetro, longitud, rectitud, y estabilidad</a:t>
            </a:r>
            <a:r>
              <a:rPr lang="es-CL" sz="2400" dirty="0" smtClean="0">
                <a:latin typeface="Times New Roman" pitchFamily="18" charset="0"/>
                <a:cs typeface="Times New Roman" pitchFamily="18" charset="0"/>
              </a:rPr>
              <a:t>.</a:t>
            </a:r>
            <a:r>
              <a:rPr lang="es-CL" sz="2400" b="1" dirty="0">
                <a:solidFill>
                  <a:srgbClr val="FF0000"/>
                </a:solidFill>
                <a:latin typeface="Times New Roman" pitchFamily="18" charset="0"/>
                <a:cs typeface="Times New Roman" pitchFamily="18" charset="0"/>
              </a:rPr>
              <a:t> </a:t>
            </a:r>
            <a:endParaRPr lang="es-CL" sz="2400" b="1" dirty="0" smtClean="0">
              <a:solidFill>
                <a:srgbClr val="FF0000"/>
              </a:solidFill>
              <a:latin typeface="Times New Roman" pitchFamily="18" charset="0"/>
              <a:cs typeface="Times New Roman" pitchFamily="18" charset="0"/>
            </a:endParaRPr>
          </a:p>
          <a:p>
            <a:pPr marL="0" indent="0" algn="just">
              <a:buNone/>
            </a:pPr>
            <a:r>
              <a:rPr lang="es-CL" sz="2400" dirty="0" smtClean="0">
                <a:solidFill>
                  <a:srgbClr val="FF0000"/>
                </a:solidFill>
                <a:latin typeface="Times New Roman" pitchFamily="18" charset="0"/>
                <a:cs typeface="Times New Roman" pitchFamily="18" charset="0"/>
              </a:rPr>
              <a:t>1. </a:t>
            </a:r>
            <a:r>
              <a:rPr lang="es-CL" sz="2400" i="1" u="sng" dirty="0" smtClean="0">
                <a:solidFill>
                  <a:srgbClr val="FF0000"/>
                </a:solidFill>
                <a:latin typeface="Times New Roman" pitchFamily="18" charset="0"/>
                <a:cs typeface="Times New Roman" pitchFamily="18" charset="0"/>
              </a:rPr>
              <a:t>Diámetro</a:t>
            </a:r>
            <a:r>
              <a:rPr lang="es-CL" sz="2400" i="1" dirty="0">
                <a:solidFill>
                  <a:srgbClr val="FF0000"/>
                </a:solidFill>
                <a:latin typeface="Times New Roman" pitchFamily="18" charset="0"/>
                <a:cs typeface="Times New Roman" pitchFamily="18" charset="0"/>
              </a:rPr>
              <a:t>: </a:t>
            </a:r>
            <a:r>
              <a:rPr lang="es-CL" sz="2400" dirty="0">
                <a:latin typeface="Times New Roman" pitchFamily="18" charset="0"/>
                <a:cs typeface="Times New Roman" pitchFamily="18" charset="0"/>
              </a:rPr>
              <a:t>Depende del tipo de aplicación en que el taladro será utilizado, como regla general el de “menor diámetro factible” será el mas adecuado y económico de realizar</a:t>
            </a:r>
            <a:r>
              <a:rPr lang="es-CL" sz="2400" dirty="0" smtClean="0">
                <a:latin typeface="Times New Roman" pitchFamily="18" charset="0"/>
                <a:cs typeface="Times New Roman" pitchFamily="18" charset="0"/>
              </a:rPr>
              <a:t>.</a:t>
            </a:r>
            <a:r>
              <a:rPr lang="es-CL" sz="2400" b="1" dirty="0">
                <a:latin typeface="Times New Roman" pitchFamily="18" charset="0"/>
                <a:cs typeface="Times New Roman" pitchFamily="18" charset="0"/>
              </a:rPr>
              <a:t> </a:t>
            </a:r>
            <a:endParaRPr lang="es-CL" sz="2400" b="1" dirty="0" smtClean="0">
              <a:latin typeface="Times New Roman" pitchFamily="18" charset="0"/>
              <a:cs typeface="Times New Roman" pitchFamily="18" charset="0"/>
            </a:endParaRPr>
          </a:p>
          <a:p>
            <a:pPr marL="0" indent="0" algn="just">
              <a:buNone/>
            </a:pPr>
            <a:r>
              <a:rPr lang="es-CL" sz="2400" dirty="0" smtClean="0">
                <a:solidFill>
                  <a:srgbClr val="FF0000"/>
                </a:solidFill>
                <a:latin typeface="Times New Roman" pitchFamily="18" charset="0"/>
                <a:cs typeface="Times New Roman" pitchFamily="18" charset="0"/>
              </a:rPr>
              <a:t>2. </a:t>
            </a:r>
            <a:r>
              <a:rPr lang="es-CL" sz="2400" i="1" u="sng" dirty="0" smtClean="0">
                <a:solidFill>
                  <a:srgbClr val="FF0000"/>
                </a:solidFill>
                <a:latin typeface="Times New Roman" pitchFamily="18" charset="0"/>
                <a:cs typeface="Times New Roman" pitchFamily="18" charset="0"/>
              </a:rPr>
              <a:t>Longitud</a:t>
            </a:r>
            <a:r>
              <a:rPr lang="es-CL" sz="2400" i="1" dirty="0">
                <a:solidFill>
                  <a:srgbClr val="FF0000"/>
                </a:solidFill>
                <a:latin typeface="Times New Roman" pitchFamily="18" charset="0"/>
                <a:cs typeface="Times New Roman" pitchFamily="18" charset="0"/>
              </a:rPr>
              <a:t>: </a:t>
            </a:r>
            <a:r>
              <a:rPr lang="es-CL" sz="2400" dirty="0">
                <a:latin typeface="Times New Roman" pitchFamily="18" charset="0"/>
                <a:cs typeface="Times New Roman" pitchFamily="18" charset="0"/>
              </a:rPr>
              <a:t>Influye mucho en la elección de la capacidad del equipo perforador y naturalmente en el avance del disparo (profundidad del taladro).</a:t>
            </a:r>
          </a:p>
          <a:p>
            <a:pPr marL="0" indent="0" algn="just">
              <a:buNone/>
            </a:pPr>
            <a:r>
              <a:rPr lang="es-CL" sz="2400" dirty="0" smtClean="0">
                <a:latin typeface="Times New Roman" pitchFamily="18" charset="0"/>
                <a:cs typeface="Times New Roman" pitchFamily="18" charset="0"/>
              </a:rPr>
              <a:t> </a:t>
            </a:r>
            <a:endParaRPr lang="es-CL" sz="2400" dirty="0">
              <a:latin typeface="Times New Roman" pitchFamily="18" charset="0"/>
              <a:cs typeface="Times New Roman" pitchFamily="18" charset="0"/>
            </a:endParaRPr>
          </a:p>
        </p:txBody>
      </p:sp>
    </p:spTree>
    <p:extLst>
      <p:ext uri="{BB962C8B-B14F-4D97-AF65-F5344CB8AC3E}">
        <p14:creationId xmlns:p14="http://schemas.microsoft.com/office/powerpoint/2010/main" val="311121811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marL="0" indent="0" algn="just">
              <a:buNone/>
            </a:pPr>
            <a:r>
              <a:rPr lang="es-CL" sz="2400" dirty="0" smtClean="0">
                <a:solidFill>
                  <a:srgbClr val="FF0000"/>
                </a:solidFill>
                <a:latin typeface="Times New Roman" pitchFamily="18" charset="0"/>
                <a:cs typeface="Times New Roman" pitchFamily="18" charset="0"/>
              </a:rPr>
              <a:t>3. </a:t>
            </a:r>
            <a:r>
              <a:rPr lang="es-CL" sz="2400" i="1" u="sng" dirty="0">
                <a:solidFill>
                  <a:srgbClr val="FF0000"/>
                </a:solidFill>
                <a:latin typeface="Times New Roman" pitchFamily="18" charset="0"/>
                <a:cs typeface="Times New Roman" pitchFamily="18" charset="0"/>
              </a:rPr>
              <a:t>Rectitud</a:t>
            </a:r>
            <a:r>
              <a:rPr lang="es-CL" sz="2400" dirty="0">
                <a:solidFill>
                  <a:srgbClr val="FF0000"/>
                </a:solidFill>
                <a:latin typeface="Times New Roman" pitchFamily="18" charset="0"/>
                <a:cs typeface="Times New Roman" pitchFamily="18" charset="0"/>
              </a:rPr>
              <a:t>: </a:t>
            </a:r>
            <a:r>
              <a:rPr lang="es-CL" sz="2400" dirty="0">
                <a:latin typeface="Times New Roman" pitchFamily="18" charset="0"/>
                <a:cs typeface="Times New Roman" pitchFamily="18" charset="0"/>
              </a:rPr>
              <a:t>Varía con el tipo de roca, método de perforación y característica del equipo perforador. Deben tener la mayor rectitud y alineamiento para que el explosivo sea apropiadamente distribuido. En la mayoría de los trazos de perforación el paralelismo entre taladros es de vital importancia para la interacción de las cargas explosivas en toda la voladura</a:t>
            </a:r>
            <a:r>
              <a:rPr lang="es-CL" sz="2400" dirty="0" smtClean="0">
                <a:latin typeface="Times New Roman" pitchFamily="18" charset="0"/>
                <a:cs typeface="Times New Roman" pitchFamily="18" charset="0"/>
              </a:rPr>
              <a:t>.</a:t>
            </a:r>
            <a:r>
              <a:rPr lang="es-CL" sz="2400" b="1" dirty="0">
                <a:latin typeface="Times New Roman" pitchFamily="18" charset="0"/>
                <a:cs typeface="Times New Roman" pitchFamily="18" charset="0"/>
              </a:rPr>
              <a:t> </a:t>
            </a:r>
            <a:endParaRPr lang="es-CL" sz="2400" b="1" dirty="0" smtClean="0">
              <a:latin typeface="Times New Roman" pitchFamily="18" charset="0"/>
              <a:cs typeface="Times New Roman" pitchFamily="18" charset="0"/>
            </a:endParaRPr>
          </a:p>
          <a:p>
            <a:pPr marL="0" indent="0" algn="just">
              <a:buNone/>
            </a:pPr>
            <a:r>
              <a:rPr lang="es-CL" sz="2400" dirty="0" smtClean="0">
                <a:solidFill>
                  <a:srgbClr val="FF0000"/>
                </a:solidFill>
                <a:latin typeface="Times New Roman" pitchFamily="18" charset="0"/>
                <a:cs typeface="Times New Roman" pitchFamily="18" charset="0"/>
              </a:rPr>
              <a:t>4. </a:t>
            </a:r>
            <a:r>
              <a:rPr lang="es-CL" sz="2400" i="1" u="sng" dirty="0">
                <a:solidFill>
                  <a:srgbClr val="FF0000"/>
                </a:solidFill>
                <a:latin typeface="Times New Roman" pitchFamily="18" charset="0"/>
                <a:cs typeface="Times New Roman" pitchFamily="18" charset="0"/>
              </a:rPr>
              <a:t>Estabilidad</a:t>
            </a:r>
            <a:r>
              <a:rPr lang="es-CL" sz="2400" i="1" dirty="0">
                <a:solidFill>
                  <a:srgbClr val="FF0000"/>
                </a:solidFill>
                <a:latin typeface="Times New Roman" pitchFamily="18" charset="0"/>
                <a:cs typeface="Times New Roman" pitchFamily="18" charset="0"/>
              </a:rPr>
              <a:t>: </a:t>
            </a:r>
            <a:r>
              <a:rPr lang="es-CL" sz="2400" dirty="0">
                <a:latin typeface="Times New Roman" pitchFamily="18" charset="0"/>
                <a:cs typeface="Times New Roman" pitchFamily="18" charset="0"/>
              </a:rPr>
              <a:t>Los perforaciones deben mantenerse abiertos hasta el momento de su empleo. En terrenos sueltos tienden a desmoronarse por lo que puede ser necesario  revestirlos interiormente  con tubos especiales para poder cargarlos (casing) o hacer otra perforación adyacente al obturado.</a:t>
            </a:r>
          </a:p>
          <a:p>
            <a:pPr marL="0" indent="0" algn="just">
              <a:buNone/>
            </a:pPr>
            <a:r>
              <a:rPr lang="es-CL" sz="2400" dirty="0">
                <a:solidFill>
                  <a:srgbClr val="FF0000"/>
                </a:solidFill>
                <a:latin typeface="Times New Roman" pitchFamily="18" charset="0"/>
                <a:cs typeface="Times New Roman" pitchFamily="18" charset="0"/>
              </a:rPr>
              <a:t>5</a:t>
            </a:r>
            <a:r>
              <a:rPr lang="es-CL" sz="2400" dirty="0" smtClean="0">
                <a:solidFill>
                  <a:srgbClr val="FF0000"/>
                </a:solidFill>
                <a:latin typeface="Times New Roman" pitchFamily="18" charset="0"/>
                <a:cs typeface="Times New Roman" pitchFamily="18" charset="0"/>
              </a:rPr>
              <a:t>. </a:t>
            </a:r>
            <a:r>
              <a:rPr lang="es-CL" sz="2400" i="1" u="sng" dirty="0">
                <a:solidFill>
                  <a:srgbClr val="FF0000"/>
                </a:solidFill>
                <a:latin typeface="Times New Roman" pitchFamily="18" charset="0"/>
                <a:cs typeface="Times New Roman" pitchFamily="18" charset="0"/>
              </a:rPr>
              <a:t>Casos Particulares</a:t>
            </a:r>
            <a:r>
              <a:rPr lang="es-CL" sz="2400" i="1" dirty="0">
                <a:solidFill>
                  <a:srgbClr val="FF0000"/>
                </a:solidFill>
                <a:latin typeface="Times New Roman" pitchFamily="18" charset="0"/>
                <a:cs typeface="Times New Roman" pitchFamily="18" charset="0"/>
              </a:rPr>
              <a:t>: </a:t>
            </a:r>
            <a:r>
              <a:rPr lang="es-CL" sz="2400" dirty="0">
                <a:latin typeface="Times New Roman" pitchFamily="18" charset="0"/>
                <a:cs typeface="Times New Roman" pitchFamily="18" charset="0"/>
              </a:rPr>
              <a:t>Algunos trabajos de tronadura requieren taladros de gran longitud, paralelos o distribuidos en forma radial. Los paralelos se emplean maquinas perforadoras especiales tales como los simbas</a:t>
            </a:r>
            <a:r>
              <a:rPr lang="es-CL" sz="2400" dirty="0" smtClean="0">
                <a:latin typeface="Times New Roman" pitchFamily="18" charset="0"/>
                <a:cs typeface="Times New Roman" pitchFamily="18" charset="0"/>
              </a:rPr>
              <a:t>.</a:t>
            </a:r>
          </a:p>
          <a:p>
            <a:pPr marL="0" indent="0" algn="just">
              <a:buNone/>
            </a:pPr>
            <a:r>
              <a:rPr lang="es-CL" sz="2400" dirty="0" smtClean="0">
                <a:latin typeface="Times New Roman" pitchFamily="18" charset="0"/>
                <a:cs typeface="Times New Roman" pitchFamily="18" charset="0"/>
              </a:rPr>
              <a:t> </a:t>
            </a:r>
            <a:r>
              <a:rPr lang="es-CL" sz="2400" dirty="0">
                <a:latin typeface="Times New Roman" pitchFamily="18" charset="0"/>
                <a:cs typeface="Times New Roman" pitchFamily="18" charset="0"/>
              </a:rPr>
              <a:t>Es fundamental que los operadores perforistas conozcan a fondo el manejo de su maquina, sus posibilidades y limitaciones, como también su mantenimiento.</a:t>
            </a:r>
          </a:p>
          <a:p>
            <a:pPr marL="0" indent="0" algn="just">
              <a:buNone/>
            </a:pPr>
            <a:endParaRPr lang="es-CL" sz="2400" dirty="0">
              <a:latin typeface="Times New Roman" pitchFamily="18" charset="0"/>
              <a:cs typeface="Times New Roman" pitchFamily="18" charset="0"/>
            </a:endParaRPr>
          </a:p>
          <a:p>
            <a:pPr marL="0" indent="0" algn="just">
              <a:buNone/>
            </a:pPr>
            <a:endParaRPr lang="es-CL" dirty="0"/>
          </a:p>
          <a:p>
            <a:endParaRPr lang="es-CL" dirty="0"/>
          </a:p>
        </p:txBody>
      </p:sp>
    </p:spTree>
    <p:extLst>
      <p:ext uri="{BB962C8B-B14F-4D97-AF65-F5344CB8AC3E}">
        <p14:creationId xmlns:p14="http://schemas.microsoft.com/office/powerpoint/2010/main" val="389290660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fontScale="25000" lnSpcReduction="20000"/>
          </a:bodyPr>
          <a:lstStyle/>
          <a:p>
            <a:pPr algn="just">
              <a:buFont typeface="Wingdings" pitchFamily="2" charset="2"/>
              <a:buChar char="§"/>
            </a:pPr>
            <a:r>
              <a:rPr lang="es-CL" sz="9600" i="1" u="sng" dirty="0">
                <a:solidFill>
                  <a:srgbClr val="FF0000"/>
                </a:solidFill>
                <a:latin typeface="Times New Roman" pitchFamily="18" charset="0"/>
                <a:cs typeface="Times New Roman" pitchFamily="18" charset="0"/>
              </a:rPr>
              <a:t>Velocidad de la Penetración y </a:t>
            </a:r>
            <a:r>
              <a:rPr lang="es-CL" sz="9600" i="1" u="sng" dirty="0" smtClean="0">
                <a:solidFill>
                  <a:srgbClr val="FF0000"/>
                </a:solidFill>
                <a:latin typeface="Times New Roman" pitchFamily="18" charset="0"/>
                <a:cs typeface="Times New Roman" pitchFamily="18" charset="0"/>
              </a:rPr>
              <a:t>Barrido. </a:t>
            </a:r>
            <a:r>
              <a:rPr lang="es-CL" sz="9600" dirty="0" smtClean="0">
                <a:latin typeface="Times New Roman" pitchFamily="18" charset="0"/>
                <a:cs typeface="Times New Roman" pitchFamily="18" charset="0"/>
              </a:rPr>
              <a:t>La </a:t>
            </a:r>
            <a:r>
              <a:rPr lang="es-CL" sz="9600" dirty="0">
                <a:latin typeface="Times New Roman" pitchFamily="18" charset="0"/>
                <a:cs typeface="Times New Roman" pitchFamily="18" charset="0"/>
              </a:rPr>
              <a:t>velocidad de penetración no solo depende de la aplicación de fuerza; también depende del barrido o limpieza de los detritos del taladro con aire comprimido y/o agua a presión, a través de la misma barra conforme avanza la perforación.</a:t>
            </a:r>
          </a:p>
          <a:p>
            <a:pPr algn="just">
              <a:buNone/>
            </a:pPr>
            <a:r>
              <a:rPr lang="es-CL" sz="9600" dirty="0">
                <a:latin typeface="Times New Roman" pitchFamily="18" charset="0"/>
                <a:cs typeface="Times New Roman" pitchFamily="18" charset="0"/>
              </a:rPr>
              <a:t>     Algunas perforadoras hidráulicas tienen una bomba especial para el agua de barrido, para conseguir una presión alta y constante por encima de 10 bar, lo que aumenta la velocidad de penetración.</a:t>
            </a:r>
          </a:p>
          <a:p>
            <a:pPr lvl="0">
              <a:buNone/>
            </a:pPr>
            <a:r>
              <a:rPr lang="es-CL" sz="9600" dirty="0">
                <a:latin typeface="Times New Roman" pitchFamily="18" charset="0"/>
                <a:cs typeface="Times New Roman" pitchFamily="18" charset="0"/>
              </a:rPr>
              <a:t>     La lubricación del sistema de varillaje-broca durante el trabajo es fundamental, ya que cada maquina tiene su propio sistema, ya sea con agua, aire o ambos, pulverización o nebulización de </a:t>
            </a:r>
            <a:r>
              <a:rPr lang="es-CL" sz="9600" dirty="0" smtClean="0">
                <a:latin typeface="Times New Roman" pitchFamily="18" charset="0"/>
                <a:cs typeface="Times New Roman" pitchFamily="18" charset="0"/>
              </a:rPr>
              <a:t>aceite.</a:t>
            </a:r>
          </a:p>
          <a:p>
            <a:pPr lvl="0">
              <a:buFont typeface="Wingdings" pitchFamily="2" charset="2"/>
              <a:buChar char="§"/>
            </a:pPr>
            <a:r>
              <a:rPr lang="es-ES" sz="9600" dirty="0" smtClean="0">
                <a:solidFill>
                  <a:srgbClr val="FF0000"/>
                </a:solidFill>
                <a:latin typeface="Times New Roman" pitchFamily="18" charset="0"/>
                <a:cs typeface="Times New Roman" pitchFamily="18" charset="0"/>
              </a:rPr>
              <a:t>Velocidad </a:t>
            </a:r>
            <a:r>
              <a:rPr lang="es-ES" sz="9600" dirty="0">
                <a:solidFill>
                  <a:srgbClr val="FF0000"/>
                </a:solidFill>
                <a:latin typeface="Times New Roman" pitchFamily="18" charset="0"/>
                <a:cs typeface="Times New Roman" pitchFamily="18" charset="0"/>
              </a:rPr>
              <a:t>de Penetración depende: </a:t>
            </a:r>
          </a:p>
          <a:p>
            <a:pPr lvl="0">
              <a:buNone/>
            </a:pPr>
            <a:r>
              <a:rPr lang="es-ES" sz="9600" dirty="0" smtClean="0">
                <a:latin typeface="Times New Roman" pitchFamily="18" charset="0"/>
                <a:cs typeface="Times New Roman" pitchFamily="18" charset="0"/>
              </a:rPr>
              <a:t>    Calidad </a:t>
            </a:r>
            <a:r>
              <a:rPr lang="es-ES" sz="9600" dirty="0">
                <a:latin typeface="Times New Roman" pitchFamily="18" charset="0"/>
                <a:cs typeface="Times New Roman" pitchFamily="18" charset="0"/>
              </a:rPr>
              <a:t>de los barrenos (nuevos, afilados, gastados, etc.)</a:t>
            </a:r>
          </a:p>
          <a:p>
            <a:pPr lvl="0">
              <a:buNone/>
            </a:pPr>
            <a:r>
              <a:rPr lang="es-ES" sz="9600" dirty="0" smtClean="0">
                <a:latin typeface="Times New Roman" pitchFamily="18" charset="0"/>
                <a:cs typeface="Times New Roman" pitchFamily="18" charset="0"/>
              </a:rPr>
              <a:t>    Tipo </a:t>
            </a:r>
            <a:r>
              <a:rPr lang="es-ES" sz="9600" dirty="0">
                <a:latin typeface="Times New Roman" pitchFamily="18" charset="0"/>
                <a:cs typeface="Times New Roman" pitchFamily="18" charset="0"/>
              </a:rPr>
              <a:t>de energía</a:t>
            </a:r>
            <a:endParaRPr lang="es-CL" sz="9600" dirty="0">
              <a:latin typeface="Times New Roman" pitchFamily="18" charset="0"/>
              <a:cs typeface="Times New Roman" pitchFamily="18" charset="0"/>
            </a:endParaRPr>
          </a:p>
          <a:p>
            <a:pPr lvl="0">
              <a:buNone/>
            </a:pPr>
            <a:r>
              <a:rPr lang="es-ES" sz="9600" dirty="0" smtClean="0">
                <a:latin typeface="Times New Roman" pitchFamily="18" charset="0"/>
                <a:cs typeface="Times New Roman" pitchFamily="18" charset="0"/>
              </a:rPr>
              <a:t>    Calidad </a:t>
            </a:r>
            <a:r>
              <a:rPr lang="es-ES" sz="9600" dirty="0">
                <a:latin typeface="Times New Roman" pitchFamily="18" charset="0"/>
                <a:cs typeface="Times New Roman" pitchFamily="18" charset="0"/>
              </a:rPr>
              <a:t>del aire comprimido (buena o mala presión)</a:t>
            </a:r>
            <a:endParaRPr lang="es-CL" sz="9600" dirty="0">
              <a:latin typeface="Times New Roman" pitchFamily="18" charset="0"/>
              <a:cs typeface="Times New Roman" pitchFamily="18" charset="0"/>
            </a:endParaRPr>
          </a:p>
          <a:p>
            <a:pPr lvl="0">
              <a:buNone/>
            </a:pPr>
            <a:r>
              <a:rPr lang="es-ES" sz="9600" dirty="0" smtClean="0">
                <a:latin typeface="Times New Roman" pitchFamily="18" charset="0"/>
                <a:cs typeface="Times New Roman" pitchFamily="18" charset="0"/>
              </a:rPr>
              <a:t>    Calidad </a:t>
            </a:r>
            <a:r>
              <a:rPr lang="es-ES" sz="9600" dirty="0">
                <a:latin typeface="Times New Roman" pitchFamily="18" charset="0"/>
                <a:cs typeface="Times New Roman" pitchFamily="18" charset="0"/>
              </a:rPr>
              <a:t>del suministro de agua</a:t>
            </a:r>
            <a:r>
              <a:rPr lang="es-ES" sz="9600" dirty="0" smtClean="0">
                <a:latin typeface="Times New Roman" pitchFamily="18" charset="0"/>
                <a:cs typeface="Times New Roman" pitchFamily="18" charset="0"/>
              </a:rPr>
              <a:t>.</a:t>
            </a:r>
            <a:endParaRPr lang="es-CL" sz="9600" dirty="0" smtClean="0">
              <a:latin typeface="Times New Roman" pitchFamily="18" charset="0"/>
              <a:cs typeface="Times New Roman" pitchFamily="18" charset="0"/>
            </a:endParaRPr>
          </a:p>
          <a:p>
            <a:pPr lvl="0">
              <a:buFont typeface="Wingdings" pitchFamily="2" charset="2"/>
              <a:buChar char="§"/>
            </a:pPr>
            <a:r>
              <a:rPr lang="es-ES" sz="9600" dirty="0">
                <a:latin typeface="Times New Roman" pitchFamily="18" charset="0"/>
                <a:cs typeface="Times New Roman" pitchFamily="18" charset="0"/>
              </a:rPr>
              <a:t> </a:t>
            </a:r>
            <a:r>
              <a:rPr lang="es-CL" sz="9600" dirty="0" smtClean="0">
                <a:solidFill>
                  <a:srgbClr val="FF0000"/>
                </a:solidFill>
                <a:latin typeface="Times New Roman" pitchFamily="18" charset="0"/>
                <a:cs typeface="Times New Roman" pitchFamily="18" charset="0"/>
              </a:rPr>
              <a:t>Condiciones </a:t>
            </a:r>
            <a:r>
              <a:rPr lang="es-CL" sz="9600" dirty="0">
                <a:solidFill>
                  <a:srgbClr val="FF0000"/>
                </a:solidFill>
                <a:latin typeface="Times New Roman" pitchFamily="18" charset="0"/>
                <a:cs typeface="Times New Roman" pitchFamily="18" charset="0"/>
              </a:rPr>
              <a:t>básicas para tronadura en frentes.</a:t>
            </a:r>
          </a:p>
          <a:p>
            <a:pPr lvl="0">
              <a:buNone/>
            </a:pPr>
            <a:r>
              <a:rPr lang="es-CL" sz="9600" dirty="0">
                <a:latin typeface="Times New Roman" pitchFamily="18" charset="0"/>
                <a:cs typeface="Times New Roman" pitchFamily="18" charset="0"/>
              </a:rPr>
              <a:t>  </a:t>
            </a:r>
            <a:r>
              <a:rPr lang="es-CL" sz="9600" dirty="0" smtClean="0">
                <a:latin typeface="Times New Roman" pitchFamily="18" charset="0"/>
                <a:cs typeface="Times New Roman" pitchFamily="18" charset="0"/>
              </a:rPr>
              <a:t>  Cara </a:t>
            </a:r>
            <a:r>
              <a:rPr lang="es-CL" sz="9600" dirty="0">
                <a:latin typeface="Times New Roman" pitchFamily="18" charset="0"/>
                <a:cs typeface="Times New Roman" pitchFamily="18" charset="0"/>
              </a:rPr>
              <a:t>libre.</a:t>
            </a:r>
          </a:p>
          <a:p>
            <a:pPr lvl="0">
              <a:buNone/>
            </a:pPr>
            <a:r>
              <a:rPr lang="es-CL" sz="9600" dirty="0">
                <a:latin typeface="Times New Roman" pitchFamily="18" charset="0"/>
                <a:cs typeface="Times New Roman" pitchFamily="18" charset="0"/>
              </a:rPr>
              <a:t>  </a:t>
            </a:r>
            <a:r>
              <a:rPr lang="es-CL" sz="9600" dirty="0" smtClean="0">
                <a:latin typeface="Times New Roman" pitchFamily="18" charset="0"/>
                <a:cs typeface="Times New Roman" pitchFamily="18" charset="0"/>
              </a:rPr>
              <a:t>  </a:t>
            </a:r>
            <a:r>
              <a:rPr lang="es-CL" sz="9600" dirty="0">
                <a:latin typeface="Times New Roman" pitchFamily="18" charset="0"/>
                <a:cs typeface="Times New Roman" pitchFamily="18" charset="0"/>
              </a:rPr>
              <a:t>Diagrama de Perforación.</a:t>
            </a:r>
          </a:p>
          <a:p>
            <a:pPr lvl="0">
              <a:buNone/>
            </a:pPr>
            <a:r>
              <a:rPr lang="es-CL" sz="9600" dirty="0">
                <a:latin typeface="Times New Roman" pitchFamily="18" charset="0"/>
                <a:cs typeface="Times New Roman" pitchFamily="18" charset="0"/>
              </a:rPr>
              <a:t>  </a:t>
            </a:r>
            <a:r>
              <a:rPr lang="es-CL" sz="9600" dirty="0" smtClean="0">
                <a:latin typeface="Times New Roman" pitchFamily="18" charset="0"/>
                <a:cs typeface="Times New Roman" pitchFamily="18" charset="0"/>
              </a:rPr>
              <a:t>  Carguío </a:t>
            </a:r>
            <a:r>
              <a:rPr lang="es-CL" sz="9600" dirty="0">
                <a:latin typeface="Times New Roman" pitchFamily="18" charset="0"/>
                <a:cs typeface="Times New Roman" pitchFamily="18" charset="0"/>
              </a:rPr>
              <a:t>de la frente y Diagrama de Disparo .</a:t>
            </a:r>
          </a:p>
          <a:p>
            <a:pPr lvl="0"/>
            <a:endParaRPr lang="es-CL" sz="9600" dirty="0"/>
          </a:p>
          <a:p>
            <a:pPr>
              <a:buNone/>
            </a:pPr>
            <a:r>
              <a:rPr lang="es-ES" sz="9600" dirty="0"/>
              <a:t> </a:t>
            </a:r>
            <a:endParaRPr lang="es-CL" sz="9600" dirty="0"/>
          </a:p>
          <a:p>
            <a:pPr algn="just">
              <a:buNone/>
            </a:pPr>
            <a:r>
              <a:rPr lang="es-CL" sz="9600" dirty="0" smtClean="0">
                <a:latin typeface="Times New Roman" pitchFamily="18" charset="0"/>
                <a:cs typeface="Times New Roman" pitchFamily="18" charset="0"/>
              </a:rPr>
              <a:t>.</a:t>
            </a:r>
            <a:endParaRPr lang="es-CL" sz="9600" dirty="0">
              <a:latin typeface="Times New Roman" pitchFamily="18" charset="0"/>
              <a:cs typeface="Times New Roman" pitchFamily="18" charset="0"/>
            </a:endParaRPr>
          </a:p>
          <a:p>
            <a:endParaRPr lang="es-CL" dirty="0"/>
          </a:p>
        </p:txBody>
      </p:sp>
    </p:spTree>
    <p:extLst>
      <p:ext uri="{BB962C8B-B14F-4D97-AF65-F5344CB8AC3E}">
        <p14:creationId xmlns:p14="http://schemas.microsoft.com/office/powerpoint/2010/main" val="25288073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1417638"/>
          </a:xfrm>
        </p:spPr>
        <p:style>
          <a:lnRef idx="2">
            <a:schemeClr val="dk1"/>
          </a:lnRef>
          <a:fillRef idx="1">
            <a:schemeClr val="lt1"/>
          </a:fillRef>
          <a:effectRef idx="0">
            <a:schemeClr val="dk1"/>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PERFORACION</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0" y="1412776"/>
            <a:ext cx="9144000" cy="5445224"/>
          </a:xfrm>
        </p:spPr>
        <p:style>
          <a:lnRef idx="2">
            <a:schemeClr val="dk1"/>
          </a:lnRef>
          <a:fillRef idx="1">
            <a:schemeClr val="lt1"/>
          </a:fillRef>
          <a:effectRef idx="0">
            <a:schemeClr val="dk1"/>
          </a:effectRef>
          <a:fontRef idx="minor">
            <a:schemeClr val="dk1"/>
          </a:fontRef>
        </p:style>
        <p:txBody>
          <a:bodyPr>
            <a:normAutofit/>
          </a:bodyPr>
          <a:lstStyle/>
          <a:p>
            <a:pPr algn="just">
              <a:buNone/>
            </a:pPr>
            <a:r>
              <a:rPr lang="es-ES" dirty="0" smtClean="0">
                <a:latin typeface="Times New Roman" pitchFamily="18" charset="0"/>
                <a:cs typeface="Times New Roman" pitchFamily="18" charset="0"/>
              </a:rPr>
              <a:t>    Para </a:t>
            </a:r>
            <a:r>
              <a:rPr lang="es-ES" dirty="0">
                <a:latin typeface="Times New Roman" pitchFamily="18" charset="0"/>
                <a:cs typeface="Times New Roman" pitchFamily="18" charset="0"/>
              </a:rPr>
              <a:t>realizar la perforación se  necesitan varios componentes tales como:</a:t>
            </a:r>
            <a:endParaRPr lang="es-ES" b="1" dirty="0">
              <a:solidFill>
                <a:srgbClr val="FF0000"/>
              </a:solidFill>
              <a:latin typeface="Times New Roman" pitchFamily="18" charset="0"/>
              <a:cs typeface="Times New Roman" pitchFamily="18" charset="0"/>
            </a:endParaRPr>
          </a:p>
          <a:p>
            <a:pPr marL="0" indent="0" algn="just">
              <a:buNone/>
            </a:pPr>
            <a:r>
              <a:rPr lang="es-ES" dirty="0">
                <a:latin typeface="Times New Roman" pitchFamily="18" charset="0"/>
                <a:cs typeface="Times New Roman" pitchFamily="18" charset="0"/>
              </a:rPr>
              <a:t>a</a:t>
            </a:r>
            <a:r>
              <a:rPr lang="es-ES" dirty="0" smtClean="0">
                <a:latin typeface="Times New Roman" pitchFamily="18" charset="0"/>
                <a:cs typeface="Times New Roman" pitchFamily="18" charset="0"/>
              </a:rPr>
              <a:t>. </a:t>
            </a:r>
            <a:r>
              <a:rPr lang="es-ES" dirty="0">
                <a:latin typeface="Times New Roman" pitchFamily="18" charset="0"/>
                <a:cs typeface="Times New Roman" pitchFamily="18" charset="0"/>
              </a:rPr>
              <a:t>Maquina perforadora. </a:t>
            </a:r>
          </a:p>
          <a:p>
            <a:pPr marL="0" indent="0" algn="just">
              <a:buNone/>
            </a:pPr>
            <a:r>
              <a:rPr lang="es-ES" dirty="0">
                <a:latin typeface="Times New Roman" pitchFamily="18" charset="0"/>
                <a:cs typeface="Times New Roman" pitchFamily="18" charset="0"/>
              </a:rPr>
              <a:t>b</a:t>
            </a:r>
            <a:r>
              <a:rPr lang="es-ES" dirty="0" smtClean="0">
                <a:latin typeface="Times New Roman" pitchFamily="18" charset="0"/>
                <a:cs typeface="Times New Roman" pitchFamily="18" charset="0"/>
              </a:rPr>
              <a:t>. </a:t>
            </a:r>
            <a:r>
              <a:rPr lang="es-ES" dirty="0">
                <a:latin typeface="Times New Roman" pitchFamily="18" charset="0"/>
                <a:cs typeface="Times New Roman" pitchFamily="18" charset="0"/>
              </a:rPr>
              <a:t>Aceros de perforación. </a:t>
            </a:r>
          </a:p>
          <a:p>
            <a:pPr marL="0" indent="0" algn="just">
              <a:buNone/>
            </a:pPr>
            <a:r>
              <a:rPr lang="es-ES" dirty="0">
                <a:latin typeface="Times New Roman" pitchFamily="18" charset="0"/>
                <a:cs typeface="Times New Roman" pitchFamily="18" charset="0"/>
              </a:rPr>
              <a:t>c</a:t>
            </a:r>
            <a:r>
              <a:rPr lang="es-ES" dirty="0" smtClean="0">
                <a:latin typeface="Times New Roman" pitchFamily="18" charset="0"/>
                <a:cs typeface="Times New Roman" pitchFamily="18" charset="0"/>
              </a:rPr>
              <a:t>. </a:t>
            </a:r>
            <a:r>
              <a:rPr lang="es-ES" dirty="0">
                <a:latin typeface="Times New Roman" pitchFamily="18" charset="0"/>
                <a:cs typeface="Times New Roman" pitchFamily="18" charset="0"/>
              </a:rPr>
              <a:t>Accesorios.  </a:t>
            </a:r>
          </a:p>
          <a:p>
            <a:pPr marL="0" indent="0" algn="just">
              <a:buNone/>
            </a:pPr>
            <a:r>
              <a:rPr lang="es-ES" dirty="0">
                <a:latin typeface="Times New Roman" pitchFamily="18" charset="0"/>
                <a:cs typeface="Times New Roman" pitchFamily="18" charset="0"/>
              </a:rPr>
              <a:t>d</a:t>
            </a:r>
            <a:r>
              <a:rPr lang="es-ES" dirty="0" smtClean="0">
                <a:latin typeface="Times New Roman" pitchFamily="18" charset="0"/>
                <a:cs typeface="Times New Roman" pitchFamily="18" charset="0"/>
              </a:rPr>
              <a:t>. </a:t>
            </a:r>
            <a:r>
              <a:rPr lang="es-ES" dirty="0">
                <a:latin typeface="Times New Roman" pitchFamily="18" charset="0"/>
                <a:cs typeface="Times New Roman" pitchFamily="18" charset="0"/>
              </a:rPr>
              <a:t>Equipos que generen energía: aire comprimido,       energía oleo hidráulica, o, energía eléctrica.</a:t>
            </a:r>
          </a:p>
          <a:p>
            <a:pPr marL="0" indent="0" algn="just">
              <a:buNone/>
            </a:pPr>
            <a:r>
              <a:rPr lang="es-ES" dirty="0" smtClean="0">
                <a:latin typeface="Times New Roman" pitchFamily="18" charset="0"/>
                <a:cs typeface="Times New Roman" pitchFamily="18" charset="0"/>
              </a:rPr>
              <a:t>e. Liquido </a:t>
            </a:r>
            <a:r>
              <a:rPr lang="es-ES" dirty="0">
                <a:latin typeface="Times New Roman" pitchFamily="18" charset="0"/>
                <a:cs typeface="Times New Roman" pitchFamily="18" charset="0"/>
              </a:rPr>
              <a:t>barredor para extraer los detritus que origina la herramienta de corte al perforar.</a:t>
            </a:r>
            <a:endParaRPr lang="es-CL" dirty="0">
              <a:latin typeface="Times New Roman" pitchFamily="18" charset="0"/>
              <a:cs typeface="Times New Roman" pitchFamily="18" charset="0"/>
            </a:endParaRPr>
          </a:p>
          <a:p>
            <a:endParaRPr lang="es-CL" dirty="0"/>
          </a:p>
        </p:txBody>
      </p:sp>
    </p:spTree>
    <p:extLst>
      <p:ext uri="{BB962C8B-B14F-4D97-AF65-F5344CB8AC3E}">
        <p14:creationId xmlns:p14="http://schemas.microsoft.com/office/powerpoint/2010/main" val="289868084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1417638"/>
          </a:xfrm>
        </p:spPr>
        <p:style>
          <a:lnRef idx="2">
            <a:schemeClr val="dk1"/>
          </a:lnRef>
          <a:fillRef idx="1">
            <a:schemeClr val="lt1"/>
          </a:fillRef>
          <a:effectRef idx="0">
            <a:schemeClr val="dk1"/>
          </a:effectRef>
          <a:fontRef idx="minor">
            <a:schemeClr val="dk1"/>
          </a:fontRef>
        </p:style>
        <p:txBody>
          <a:bodyPr>
            <a:normAutofit/>
          </a:bodyPr>
          <a:lstStyle/>
          <a:p>
            <a:r>
              <a:rPr lang="es-CL" sz="3600" dirty="0" smtClean="0">
                <a:solidFill>
                  <a:srgbClr val="FF0000"/>
                </a:solidFill>
                <a:latin typeface="Times New Roman" pitchFamily="18" charset="0"/>
                <a:cs typeface="Times New Roman" pitchFamily="18" charset="0"/>
              </a:rPr>
              <a:t>PERFORACION</a:t>
            </a:r>
            <a:endParaRPr lang="es-CL" sz="1100" dirty="0">
              <a:solidFill>
                <a:srgbClr val="FF0000"/>
              </a:solidFill>
              <a:latin typeface="Times New Roman" pitchFamily="18" charset="0"/>
              <a:cs typeface="Times New Roman" pitchFamily="18" charset="0"/>
            </a:endParaRPr>
          </a:p>
        </p:txBody>
      </p:sp>
      <p:pic>
        <p:nvPicPr>
          <p:cNvPr id="1026" name="Picture 2"/>
          <p:cNvPicPr>
            <a:picLocks noGrp="1" noChangeAspect="1" noChangeArrowheads="1"/>
          </p:cNvPicPr>
          <p:nvPr>
            <p:ph idx="1"/>
          </p:nvPr>
        </p:nvPicPr>
        <p:blipFill>
          <a:blip r:embed="rId2" cstate="print"/>
          <a:srcRect/>
          <a:stretch>
            <a:fillRect/>
          </a:stretch>
        </p:blipFill>
        <p:spPr bwMode="auto">
          <a:xfrm>
            <a:off x="0" y="2420888"/>
            <a:ext cx="9143999" cy="3528392"/>
          </a:xfrm>
          <a:prstGeom prst="rect">
            <a:avLst/>
          </a:prstGeom>
          <a:ln>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8804136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s-CL" sz="2400" b="1" dirty="0">
                <a:latin typeface="Times New Roman" pitchFamily="18" charset="0"/>
                <a:cs typeface="Times New Roman" pitchFamily="18" charset="0"/>
              </a:rPr>
              <a:t>Artículo </a:t>
            </a:r>
            <a:r>
              <a:rPr lang="es-CL" sz="2400" b="1" dirty="0" smtClean="0">
                <a:latin typeface="Times New Roman" pitchFamily="18" charset="0"/>
                <a:cs typeface="Times New Roman" pitchFamily="18" charset="0"/>
              </a:rPr>
              <a:t>562:</a:t>
            </a:r>
            <a:r>
              <a:rPr lang="es-CL" sz="2400" b="1" dirty="0">
                <a:latin typeface="Times New Roman" pitchFamily="18" charset="0"/>
                <a:cs typeface="Times New Roman" pitchFamily="18" charset="0"/>
              </a:rPr>
              <a:t> </a:t>
            </a:r>
            <a:r>
              <a:rPr lang="es-CL" sz="2400" dirty="0" smtClean="0">
                <a:latin typeface="Times New Roman" pitchFamily="18" charset="0"/>
                <a:cs typeface="Times New Roman" pitchFamily="18" charset="0"/>
              </a:rPr>
              <a:t>Cuando </a:t>
            </a:r>
            <a:r>
              <a:rPr lang="es-CL" sz="2400" dirty="0">
                <a:latin typeface="Times New Roman" pitchFamily="18" charset="0"/>
                <a:cs typeface="Times New Roman" pitchFamily="18" charset="0"/>
              </a:rPr>
              <a:t>se detona con maquina disparadora, esta </a:t>
            </a:r>
            <a:r>
              <a:rPr lang="es-CL" sz="2400" dirty="0" smtClean="0">
                <a:latin typeface="Times New Roman" pitchFamily="18" charset="0"/>
                <a:cs typeface="Times New Roman" pitchFamily="18" charset="0"/>
              </a:rPr>
              <a:t>deberá </a:t>
            </a:r>
            <a:r>
              <a:rPr lang="es-CL" sz="2400" dirty="0">
                <a:latin typeface="Times New Roman" pitchFamily="18" charset="0"/>
                <a:cs typeface="Times New Roman" pitchFamily="18" charset="0"/>
              </a:rPr>
              <a:t>estar localizada a una </a:t>
            </a:r>
            <a:r>
              <a:rPr lang="es-CL" sz="2400" dirty="0" smtClean="0">
                <a:latin typeface="Times New Roman" pitchFamily="18" charset="0"/>
                <a:cs typeface="Times New Roman" pitchFamily="18" charset="0"/>
              </a:rPr>
              <a:t>distancia determinada </a:t>
            </a:r>
            <a:r>
              <a:rPr lang="es-CL" sz="2400" dirty="0">
                <a:latin typeface="Times New Roman" pitchFamily="18" charset="0"/>
                <a:cs typeface="Times New Roman" pitchFamily="18" charset="0"/>
              </a:rPr>
              <a:t>por el Supervisor. Los alambres de la </a:t>
            </a:r>
            <a:r>
              <a:rPr lang="es-CL" sz="2400" dirty="0" smtClean="0">
                <a:latin typeface="Times New Roman" pitchFamily="18" charset="0"/>
                <a:cs typeface="Times New Roman" pitchFamily="18" charset="0"/>
              </a:rPr>
              <a:t>línea </a:t>
            </a:r>
            <a:r>
              <a:rPr lang="es-CL" sz="2400" dirty="0">
                <a:latin typeface="Times New Roman" pitchFamily="18" charset="0"/>
                <a:cs typeface="Times New Roman" pitchFamily="18" charset="0"/>
              </a:rPr>
              <a:t>de disparo </a:t>
            </a:r>
            <a:r>
              <a:rPr lang="es-CL" sz="2400" dirty="0" smtClean="0">
                <a:latin typeface="Times New Roman" pitchFamily="18" charset="0"/>
                <a:cs typeface="Times New Roman" pitchFamily="18" charset="0"/>
              </a:rPr>
              <a:t>deberán </a:t>
            </a:r>
            <a:r>
              <a:rPr lang="es-CL" sz="2400" dirty="0">
                <a:latin typeface="Times New Roman" pitchFamily="18" charset="0"/>
                <a:cs typeface="Times New Roman" pitchFamily="18" charset="0"/>
              </a:rPr>
              <a:t>permanecer </a:t>
            </a:r>
            <a:r>
              <a:rPr lang="es-CL" sz="2400" dirty="0" smtClean="0">
                <a:latin typeface="Times New Roman" pitchFamily="18" charset="0"/>
                <a:cs typeface="Times New Roman" pitchFamily="18" charset="0"/>
              </a:rPr>
              <a:t>en cortocircuito </a:t>
            </a:r>
            <a:r>
              <a:rPr lang="es-CL" sz="2400" dirty="0">
                <a:latin typeface="Times New Roman" pitchFamily="18" charset="0"/>
                <a:cs typeface="Times New Roman" pitchFamily="18" charset="0"/>
              </a:rPr>
              <a:t>hasta que la frente este lista para detonarse, debiendo ser desconectados de </a:t>
            </a:r>
            <a:r>
              <a:rPr lang="es-CL" sz="2400" dirty="0" smtClean="0">
                <a:latin typeface="Times New Roman" pitchFamily="18" charset="0"/>
                <a:cs typeface="Times New Roman" pitchFamily="18" charset="0"/>
              </a:rPr>
              <a:t>esta y puestos </a:t>
            </a:r>
            <a:r>
              <a:rPr lang="es-CL" sz="2400" dirty="0">
                <a:latin typeface="Times New Roman" pitchFamily="18" charset="0"/>
                <a:cs typeface="Times New Roman" pitchFamily="18" charset="0"/>
              </a:rPr>
              <a:t>en cortocircuito tan pronto se haya efectuado el disparo</a:t>
            </a:r>
            <a:r>
              <a:rPr lang="es-CL" sz="2400" dirty="0" smtClean="0">
                <a:latin typeface="Times New Roman" pitchFamily="18" charset="0"/>
                <a:cs typeface="Times New Roman" pitchFamily="18" charset="0"/>
              </a:rPr>
              <a:t>.</a:t>
            </a:r>
          </a:p>
          <a:p>
            <a:pPr marL="0" indent="0">
              <a:buNone/>
            </a:pPr>
            <a:r>
              <a:rPr lang="es-CL" sz="2400" b="1" dirty="0">
                <a:latin typeface="Times New Roman" pitchFamily="18" charset="0"/>
                <a:cs typeface="Times New Roman" pitchFamily="18" charset="0"/>
              </a:rPr>
              <a:t>Artículo </a:t>
            </a:r>
            <a:r>
              <a:rPr lang="es-CL" sz="2400" b="1" dirty="0" smtClean="0">
                <a:latin typeface="Times New Roman" pitchFamily="18" charset="0"/>
                <a:cs typeface="Times New Roman" pitchFamily="18" charset="0"/>
              </a:rPr>
              <a:t>565:</a:t>
            </a:r>
            <a:r>
              <a:rPr lang="es-CL" sz="2400" b="1" dirty="0">
                <a:latin typeface="Times New Roman" pitchFamily="18" charset="0"/>
                <a:cs typeface="Times New Roman" pitchFamily="18" charset="0"/>
              </a:rPr>
              <a:t> </a:t>
            </a:r>
            <a:r>
              <a:rPr lang="es-CL" sz="2400" dirty="0" smtClean="0">
                <a:latin typeface="Times New Roman" pitchFamily="18" charset="0"/>
                <a:cs typeface="Times New Roman" pitchFamily="18" charset="0"/>
              </a:rPr>
              <a:t>En </a:t>
            </a:r>
            <a:r>
              <a:rPr lang="es-CL" sz="2400" dirty="0">
                <a:latin typeface="Times New Roman" pitchFamily="18" charset="0"/>
                <a:cs typeface="Times New Roman" pitchFamily="18" charset="0"/>
              </a:rPr>
              <a:t>la </a:t>
            </a:r>
            <a:r>
              <a:rPr lang="es-CL" sz="2400" dirty="0" smtClean="0">
                <a:latin typeface="Times New Roman" pitchFamily="18" charset="0"/>
                <a:cs typeface="Times New Roman" pitchFamily="18" charset="0"/>
              </a:rPr>
              <a:t>operación </a:t>
            </a:r>
            <a:r>
              <a:rPr lang="es-CL" sz="2400" dirty="0">
                <a:latin typeface="Times New Roman" pitchFamily="18" charset="0"/>
                <a:cs typeface="Times New Roman" pitchFamily="18" charset="0"/>
              </a:rPr>
              <a:t>de </a:t>
            </a:r>
            <a:r>
              <a:rPr lang="es-CL" sz="2400" dirty="0" smtClean="0">
                <a:latin typeface="Times New Roman" pitchFamily="18" charset="0"/>
                <a:cs typeface="Times New Roman" pitchFamily="18" charset="0"/>
              </a:rPr>
              <a:t>carguío </a:t>
            </a:r>
            <a:r>
              <a:rPr lang="es-CL" sz="2400" dirty="0">
                <a:latin typeface="Times New Roman" pitchFamily="18" charset="0"/>
                <a:cs typeface="Times New Roman" pitchFamily="18" charset="0"/>
              </a:rPr>
              <a:t>con explosivos, como en su </a:t>
            </a:r>
            <a:r>
              <a:rPr lang="es-CL" sz="2400" dirty="0" smtClean="0">
                <a:latin typeface="Times New Roman" pitchFamily="18" charset="0"/>
                <a:cs typeface="Times New Roman" pitchFamily="18" charset="0"/>
              </a:rPr>
              <a:t>manipulación, </a:t>
            </a:r>
            <a:r>
              <a:rPr lang="es-CL" sz="2400" dirty="0">
                <a:latin typeface="Times New Roman" pitchFamily="18" charset="0"/>
                <a:cs typeface="Times New Roman" pitchFamily="18" charset="0"/>
              </a:rPr>
              <a:t>deben estar </a:t>
            </a:r>
            <a:r>
              <a:rPr lang="es-CL" sz="2400" dirty="0" smtClean="0">
                <a:latin typeface="Times New Roman" pitchFamily="18" charset="0"/>
                <a:cs typeface="Times New Roman" pitchFamily="18" charset="0"/>
              </a:rPr>
              <a:t>determinadas previamente</a:t>
            </a:r>
            <a:r>
              <a:rPr lang="es-CL" sz="2400" dirty="0">
                <a:latin typeface="Times New Roman" pitchFamily="18" charset="0"/>
                <a:cs typeface="Times New Roman" pitchFamily="18" charset="0"/>
              </a:rPr>
              <a:t>, la distancia y el </a:t>
            </a:r>
            <a:r>
              <a:rPr lang="es-CL" sz="2400" dirty="0" smtClean="0">
                <a:latin typeface="Times New Roman" pitchFamily="18" charset="0"/>
                <a:cs typeface="Times New Roman" pitchFamily="18" charset="0"/>
              </a:rPr>
              <a:t>área </a:t>
            </a:r>
            <a:r>
              <a:rPr lang="es-CL" sz="2400" dirty="0">
                <a:latin typeface="Times New Roman" pitchFamily="18" charset="0"/>
                <a:cs typeface="Times New Roman" pitchFamily="18" charset="0"/>
              </a:rPr>
              <a:t>dentro de las cuales no se </a:t>
            </a:r>
            <a:r>
              <a:rPr lang="es-CL" sz="2400" dirty="0" smtClean="0">
                <a:latin typeface="Times New Roman" pitchFamily="18" charset="0"/>
                <a:cs typeface="Times New Roman" pitchFamily="18" charset="0"/>
              </a:rPr>
              <a:t>podrán </a:t>
            </a:r>
            <a:r>
              <a:rPr lang="es-CL" sz="2400" dirty="0">
                <a:latin typeface="Times New Roman" pitchFamily="18" charset="0"/>
                <a:cs typeface="Times New Roman" pitchFamily="18" charset="0"/>
              </a:rPr>
              <a:t>efectuar trabajos diferentes </a:t>
            </a:r>
            <a:r>
              <a:rPr lang="es-CL" sz="2400" dirty="0" smtClean="0">
                <a:latin typeface="Times New Roman" pitchFamily="18" charset="0"/>
                <a:cs typeface="Times New Roman" pitchFamily="18" charset="0"/>
              </a:rPr>
              <a:t>a dicha operación.</a:t>
            </a:r>
            <a:endParaRPr lang="es-CL" sz="2400" dirty="0">
              <a:latin typeface="Times New Roman" pitchFamily="18" charset="0"/>
              <a:cs typeface="Times New Roman" pitchFamily="18" charset="0"/>
            </a:endParaRPr>
          </a:p>
          <a:p>
            <a:pPr marL="0" indent="0">
              <a:buNone/>
            </a:pPr>
            <a:r>
              <a:rPr lang="es-CL" sz="2400" dirty="0">
                <a:latin typeface="Times New Roman" pitchFamily="18" charset="0"/>
                <a:cs typeface="Times New Roman" pitchFamily="18" charset="0"/>
              </a:rPr>
              <a:t>Solo se </a:t>
            </a:r>
            <a:r>
              <a:rPr lang="es-CL" sz="2400" dirty="0" smtClean="0">
                <a:latin typeface="Times New Roman" pitchFamily="18" charset="0"/>
                <a:cs typeface="Times New Roman" pitchFamily="18" charset="0"/>
              </a:rPr>
              <a:t>permitirá </a:t>
            </a:r>
            <a:r>
              <a:rPr lang="es-CL" sz="2400" dirty="0">
                <a:latin typeface="Times New Roman" pitchFamily="18" charset="0"/>
                <a:cs typeface="Times New Roman" pitchFamily="18" charset="0"/>
              </a:rPr>
              <a:t>permanecer en el </a:t>
            </a:r>
            <a:r>
              <a:rPr lang="es-CL" sz="2400" dirty="0" smtClean="0">
                <a:latin typeface="Times New Roman" pitchFamily="18" charset="0"/>
                <a:cs typeface="Times New Roman" pitchFamily="18" charset="0"/>
              </a:rPr>
              <a:t>área </a:t>
            </a:r>
            <a:r>
              <a:rPr lang="es-CL" sz="2400" dirty="0">
                <a:latin typeface="Times New Roman" pitchFamily="18" charset="0"/>
                <a:cs typeface="Times New Roman" pitchFamily="18" charset="0"/>
              </a:rPr>
              <a:t>al personal autorizado e involucrado en la </a:t>
            </a:r>
            <a:r>
              <a:rPr lang="es-CL" sz="2400" dirty="0" smtClean="0">
                <a:latin typeface="Times New Roman" pitchFamily="18" charset="0"/>
                <a:cs typeface="Times New Roman" pitchFamily="18" charset="0"/>
              </a:rPr>
              <a:t>manipulación del </a:t>
            </a:r>
            <a:r>
              <a:rPr lang="es-CL" sz="2400" dirty="0">
                <a:latin typeface="Times New Roman" pitchFamily="18" charset="0"/>
                <a:cs typeface="Times New Roman" pitchFamily="18" charset="0"/>
              </a:rPr>
              <a:t>explosivo. El supervisor a cargo de la tronadura, excepcionalmente autorizara, el ingreso </a:t>
            </a:r>
            <a:r>
              <a:rPr lang="es-CL" sz="2400" dirty="0" smtClean="0">
                <a:latin typeface="Times New Roman" pitchFamily="18" charset="0"/>
                <a:cs typeface="Times New Roman" pitchFamily="18" charset="0"/>
              </a:rPr>
              <a:t>de personas </a:t>
            </a:r>
            <a:r>
              <a:rPr lang="es-CL" sz="2400" dirty="0">
                <a:latin typeface="Times New Roman" pitchFamily="18" charset="0"/>
                <a:cs typeface="Times New Roman" pitchFamily="18" charset="0"/>
              </a:rPr>
              <a:t>ajenas a la </a:t>
            </a:r>
            <a:r>
              <a:rPr lang="es-CL" sz="2400" dirty="0" smtClean="0">
                <a:latin typeface="Times New Roman" pitchFamily="18" charset="0"/>
                <a:cs typeface="Times New Roman" pitchFamily="18" charset="0"/>
              </a:rPr>
              <a:t>operación de carguío.</a:t>
            </a:r>
          </a:p>
          <a:p>
            <a:pPr marL="0" indent="0">
              <a:buNone/>
            </a:pPr>
            <a:r>
              <a:rPr lang="es-CL" sz="2400" b="1" dirty="0" smtClean="0">
                <a:latin typeface="Times New Roman" pitchFamily="18" charset="0"/>
                <a:cs typeface="Times New Roman" pitchFamily="18" charset="0"/>
              </a:rPr>
              <a:t>Artículo 566:</a:t>
            </a:r>
            <a:r>
              <a:rPr lang="es-CL" sz="2400" b="1" dirty="0">
                <a:latin typeface="Times New Roman" pitchFamily="18" charset="0"/>
                <a:cs typeface="Times New Roman" pitchFamily="18" charset="0"/>
              </a:rPr>
              <a:t> </a:t>
            </a:r>
            <a:r>
              <a:rPr lang="es-CL" sz="2400" dirty="0" smtClean="0">
                <a:latin typeface="Times New Roman" pitchFamily="18" charset="0"/>
                <a:cs typeface="Times New Roman" pitchFamily="18" charset="0"/>
              </a:rPr>
              <a:t>Sera </a:t>
            </a:r>
            <a:r>
              <a:rPr lang="es-CL" sz="2400" dirty="0">
                <a:latin typeface="Times New Roman" pitchFamily="18" charset="0"/>
                <a:cs typeface="Times New Roman" pitchFamily="18" charset="0"/>
              </a:rPr>
              <a:t>obligatorio el uso de </a:t>
            </a:r>
            <a:r>
              <a:rPr lang="es-CL" sz="2400" dirty="0" smtClean="0">
                <a:latin typeface="Times New Roman" pitchFamily="18" charset="0"/>
                <a:cs typeface="Times New Roman" pitchFamily="18" charset="0"/>
              </a:rPr>
              <a:t>señalización </a:t>
            </a:r>
            <a:r>
              <a:rPr lang="es-CL" sz="2400" dirty="0">
                <a:latin typeface="Times New Roman" pitchFamily="18" charset="0"/>
                <a:cs typeface="Times New Roman" pitchFamily="18" charset="0"/>
              </a:rPr>
              <a:t>de advertencia en el </a:t>
            </a:r>
            <a:r>
              <a:rPr lang="es-CL" sz="2400" dirty="0" smtClean="0">
                <a:latin typeface="Times New Roman" pitchFamily="18" charset="0"/>
                <a:cs typeface="Times New Roman" pitchFamily="18" charset="0"/>
              </a:rPr>
              <a:t>área, </a:t>
            </a:r>
            <a:r>
              <a:rPr lang="es-CL" sz="2400" dirty="0">
                <a:latin typeface="Times New Roman" pitchFamily="18" charset="0"/>
                <a:cs typeface="Times New Roman" pitchFamily="18" charset="0"/>
              </a:rPr>
              <a:t>como asimismo el uso de </a:t>
            </a:r>
            <a:r>
              <a:rPr lang="es-CL" sz="2400" dirty="0" smtClean="0">
                <a:latin typeface="Times New Roman" pitchFamily="18" charset="0"/>
                <a:cs typeface="Times New Roman" pitchFamily="18" charset="0"/>
              </a:rPr>
              <a:t>distintivo especial </a:t>
            </a:r>
            <a:r>
              <a:rPr lang="es-CL" sz="2400" dirty="0">
                <a:latin typeface="Times New Roman" pitchFamily="18" charset="0"/>
                <a:cs typeface="Times New Roman" pitchFamily="18" charset="0"/>
              </a:rPr>
              <a:t>para el personal que interviene en dicha </a:t>
            </a:r>
            <a:r>
              <a:rPr lang="es-CL" sz="2400" dirty="0" smtClean="0">
                <a:latin typeface="Times New Roman" pitchFamily="18" charset="0"/>
                <a:cs typeface="Times New Roman" pitchFamily="18" charset="0"/>
              </a:rPr>
              <a:t>operación.</a:t>
            </a:r>
            <a:endParaRPr lang="es-CL" sz="2400" dirty="0">
              <a:latin typeface="Times New Roman" pitchFamily="18" charset="0"/>
              <a:cs typeface="Times New Roman" pitchFamily="18" charset="0"/>
            </a:endParaRPr>
          </a:p>
          <a:p>
            <a:pPr marL="0" indent="0">
              <a:buNone/>
            </a:pPr>
            <a:r>
              <a:rPr lang="es-CL" sz="2400" b="1" dirty="0">
                <a:latin typeface="Times New Roman" pitchFamily="18" charset="0"/>
                <a:cs typeface="Times New Roman" pitchFamily="18" charset="0"/>
              </a:rPr>
              <a:t>Artículo </a:t>
            </a:r>
            <a:r>
              <a:rPr lang="es-CL" sz="2400" b="1" dirty="0" smtClean="0">
                <a:latin typeface="Times New Roman" pitchFamily="18" charset="0"/>
                <a:cs typeface="Times New Roman" pitchFamily="18" charset="0"/>
              </a:rPr>
              <a:t>567:</a:t>
            </a:r>
            <a:r>
              <a:rPr lang="es-CL" sz="2400" b="1" dirty="0">
                <a:latin typeface="Times New Roman" pitchFamily="18" charset="0"/>
                <a:cs typeface="Times New Roman" pitchFamily="18" charset="0"/>
              </a:rPr>
              <a:t> </a:t>
            </a:r>
            <a:r>
              <a:rPr lang="es-CL" sz="2400" dirty="0" smtClean="0">
                <a:latin typeface="Times New Roman" pitchFamily="18" charset="0"/>
                <a:cs typeface="Times New Roman" pitchFamily="18" charset="0"/>
              </a:rPr>
              <a:t>En </a:t>
            </a:r>
            <a:r>
              <a:rPr lang="es-CL" sz="2400" dirty="0">
                <a:latin typeface="Times New Roman" pitchFamily="18" charset="0"/>
                <a:cs typeface="Times New Roman" pitchFamily="18" charset="0"/>
              </a:rPr>
              <a:t>la </a:t>
            </a:r>
            <a:r>
              <a:rPr lang="es-CL" sz="2400" dirty="0" smtClean="0">
                <a:latin typeface="Times New Roman" pitchFamily="18" charset="0"/>
                <a:cs typeface="Times New Roman" pitchFamily="18" charset="0"/>
              </a:rPr>
              <a:t>operación </a:t>
            </a:r>
            <a:r>
              <a:rPr lang="es-CL" sz="2400" dirty="0">
                <a:latin typeface="Times New Roman" pitchFamily="18" charset="0"/>
                <a:cs typeface="Times New Roman" pitchFamily="18" charset="0"/>
              </a:rPr>
              <a:t>de </a:t>
            </a:r>
            <a:r>
              <a:rPr lang="es-CL" sz="2400" dirty="0" smtClean="0">
                <a:latin typeface="Times New Roman" pitchFamily="18" charset="0"/>
                <a:cs typeface="Times New Roman" pitchFamily="18" charset="0"/>
              </a:rPr>
              <a:t>carguío </a:t>
            </a:r>
            <a:r>
              <a:rPr lang="es-CL" sz="2400" dirty="0">
                <a:latin typeface="Times New Roman" pitchFamily="18" charset="0"/>
                <a:cs typeface="Times New Roman" pitchFamily="18" charset="0"/>
              </a:rPr>
              <a:t>de explosivos y antes de encender cualquier disparo, se </a:t>
            </a:r>
            <a:r>
              <a:rPr lang="es-CL" sz="2400" dirty="0" smtClean="0">
                <a:latin typeface="Times New Roman" pitchFamily="18" charset="0"/>
                <a:cs typeface="Times New Roman" pitchFamily="18" charset="0"/>
              </a:rPr>
              <a:t>deberá aislar convenientemente </a:t>
            </a:r>
            <a:r>
              <a:rPr lang="es-CL" sz="2400" dirty="0">
                <a:latin typeface="Times New Roman" pitchFamily="18" charset="0"/>
                <a:cs typeface="Times New Roman" pitchFamily="18" charset="0"/>
              </a:rPr>
              <a:t>el </a:t>
            </a:r>
            <a:r>
              <a:rPr lang="es-CL" sz="2400" dirty="0" smtClean="0">
                <a:latin typeface="Times New Roman" pitchFamily="18" charset="0"/>
                <a:cs typeface="Times New Roman" pitchFamily="18" charset="0"/>
              </a:rPr>
              <a:t>área a</a:t>
            </a:r>
            <a:endParaRPr lang="es-CL"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139710023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1268760"/>
          </a:xfrm>
        </p:spPr>
        <p:style>
          <a:lnRef idx="2">
            <a:schemeClr val="dk1"/>
          </a:lnRef>
          <a:fillRef idx="1">
            <a:schemeClr val="lt1"/>
          </a:fillRef>
          <a:effectRef idx="0">
            <a:schemeClr val="dk1"/>
          </a:effectRef>
          <a:fontRef idx="minor">
            <a:schemeClr val="dk1"/>
          </a:fontRef>
        </p:style>
        <p:txBody>
          <a:bodyPr>
            <a:noAutofit/>
          </a:bodyPr>
          <a:lstStyle/>
          <a:p>
            <a:r>
              <a:rPr lang="es-CL" sz="3600" dirty="0" smtClean="0">
                <a:solidFill>
                  <a:srgbClr val="FF0000"/>
                </a:solidFill>
                <a:latin typeface="Times New Roman" pitchFamily="18" charset="0"/>
                <a:cs typeface="Times New Roman" pitchFamily="18" charset="0"/>
              </a:rPr>
              <a:t>PERCUSION-ROTACION-AVANCE/EMPUJE-BARRIDO</a:t>
            </a:r>
            <a:endParaRPr lang="es-CL" sz="3600" dirty="0">
              <a:solidFill>
                <a:srgbClr val="FF0000"/>
              </a:solidFill>
              <a:latin typeface="Times New Roman" pitchFamily="18" charset="0"/>
              <a:cs typeface="Times New Roman" pitchFamily="18" charset="0"/>
            </a:endParaRPr>
          </a:p>
        </p:txBody>
      </p:sp>
      <p:pic>
        <p:nvPicPr>
          <p:cNvPr id="4" name="Picture 2"/>
          <p:cNvPicPr>
            <a:picLocks noGrp="1" noChangeAspect="1" noChangeArrowheads="1"/>
          </p:cNvPicPr>
          <p:nvPr>
            <p:ph idx="1"/>
          </p:nvPr>
        </p:nvPicPr>
        <p:blipFill>
          <a:blip r:embed="rId2" cstate="print"/>
          <a:srcRect/>
          <a:stretch>
            <a:fillRect/>
          </a:stretch>
        </p:blipFill>
        <p:spPr bwMode="auto">
          <a:xfrm>
            <a:off x="0" y="1268760"/>
            <a:ext cx="9144000" cy="2448273"/>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5" name="Picture 3"/>
          <p:cNvPicPr>
            <a:picLocks noChangeAspect="1" noChangeArrowheads="1"/>
          </p:cNvPicPr>
          <p:nvPr/>
        </p:nvPicPr>
        <p:blipFill>
          <a:blip r:embed="rId3" cstate="print"/>
          <a:srcRect/>
          <a:stretch>
            <a:fillRect/>
          </a:stretch>
        </p:blipFill>
        <p:spPr bwMode="auto">
          <a:xfrm flipV="1">
            <a:off x="0" y="3717032"/>
            <a:ext cx="9144000" cy="3140968"/>
          </a:xfrm>
          <a:prstGeom prst="rect">
            <a:avLst/>
          </a:prstGeom>
          <a:ln>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1116994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print"/>
          <a:srcRect/>
          <a:stretch>
            <a:fillRect/>
          </a:stretch>
        </p:blipFill>
        <p:spPr>
          <a:xfrm>
            <a:off x="0" y="707886"/>
            <a:ext cx="9144000" cy="3846652"/>
          </a:xfrm>
          <a:prstGeom prst="rect">
            <a:avLst/>
          </a:prstGeom>
        </p:spPr>
        <p:style>
          <a:lnRef idx="2">
            <a:schemeClr val="dk1"/>
          </a:lnRef>
          <a:fillRef idx="1">
            <a:schemeClr val="lt1"/>
          </a:fillRef>
          <a:effectRef idx="0">
            <a:schemeClr val="dk1"/>
          </a:effectRef>
          <a:fontRef idx="minor">
            <a:schemeClr val="dk1"/>
          </a:fontRef>
        </p:style>
      </p:pic>
      <p:sp>
        <p:nvSpPr>
          <p:cNvPr id="3" name="2 Rectángulo"/>
          <p:cNvSpPr/>
          <p:nvPr/>
        </p:nvSpPr>
        <p:spPr>
          <a:xfrm>
            <a:off x="0" y="0"/>
            <a:ext cx="9144000"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s-ES_tradnl" sz="4000" dirty="0" smtClean="0">
                <a:solidFill>
                  <a:srgbClr val="FF0000"/>
                </a:solidFill>
                <a:latin typeface="Times New Roman" pitchFamily="18" charset="0"/>
                <a:cs typeface="Times New Roman" pitchFamily="18" charset="0"/>
              </a:rPr>
              <a:t>PERCUSIÓN</a:t>
            </a:r>
            <a:endParaRPr lang="es-CL" sz="4000" dirty="0">
              <a:solidFill>
                <a:srgbClr val="FF0000"/>
              </a:solidFill>
              <a:latin typeface="Times New Roman" pitchFamily="18" charset="0"/>
              <a:cs typeface="Times New Roman" pitchFamily="18" charset="0"/>
            </a:endParaRPr>
          </a:p>
        </p:txBody>
      </p:sp>
      <p:sp>
        <p:nvSpPr>
          <p:cNvPr id="4" name="3 Rectángulo"/>
          <p:cNvSpPr/>
          <p:nvPr/>
        </p:nvSpPr>
        <p:spPr>
          <a:xfrm>
            <a:off x="0" y="4653136"/>
            <a:ext cx="9144000" cy="206210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buClr>
                <a:schemeClr val="tx1"/>
              </a:buClr>
              <a:buFont typeface="Wingdings" pitchFamily="2" charset="2"/>
              <a:buChar char="q"/>
            </a:pPr>
            <a:r>
              <a:rPr lang="es-ES_tradnl" sz="2800" dirty="0" smtClean="0">
                <a:latin typeface="Times New Roman" pitchFamily="18" charset="0"/>
                <a:cs typeface="Times New Roman" pitchFamily="18" charset="0"/>
              </a:rPr>
              <a:t>  </a:t>
            </a:r>
            <a:r>
              <a:rPr lang="es-ES_tradnl" sz="3200" dirty="0" smtClean="0">
                <a:latin typeface="Times New Roman" pitchFamily="18" charset="0"/>
                <a:cs typeface="Times New Roman" pitchFamily="18" charset="0"/>
              </a:rPr>
              <a:t>Percusión es la transmisión de energía cinética desde el pistón de la perforadora, a través del tren de aceros y el BIT hasta la roca, donde se usa para el trabajo de trituración </a:t>
            </a:r>
            <a:endParaRPr lang="es-ES" sz="32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77994376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s-ES_tradnl" sz="3200" dirty="0" smtClean="0">
                <a:solidFill>
                  <a:srgbClr val="FF0000"/>
                </a:solidFill>
                <a:latin typeface="Times New Roman" pitchFamily="18" charset="0"/>
                <a:cs typeface="Times New Roman" pitchFamily="18" charset="0"/>
              </a:rPr>
              <a:t>FUNCIONAMIENTO DE LA PERCUSIÓN</a:t>
            </a:r>
            <a:endParaRPr lang="es-CL" sz="3200" dirty="0">
              <a:solidFill>
                <a:srgbClr val="FF0000"/>
              </a:solidFill>
              <a:latin typeface="Times New Roman" pitchFamily="18" charset="0"/>
              <a:cs typeface="Times New Roman" pitchFamily="18" charset="0"/>
            </a:endParaRPr>
          </a:p>
        </p:txBody>
      </p:sp>
      <p:pic>
        <p:nvPicPr>
          <p:cNvPr id="3" name="Picture 4"/>
          <p:cNvPicPr>
            <a:picLocks noChangeAspect="1" noChangeArrowheads="1"/>
          </p:cNvPicPr>
          <p:nvPr/>
        </p:nvPicPr>
        <p:blipFill>
          <a:blip r:embed="rId2" cstate="print"/>
          <a:srcRect/>
          <a:stretch>
            <a:fillRect/>
          </a:stretch>
        </p:blipFill>
        <p:spPr>
          <a:xfrm>
            <a:off x="0" y="584775"/>
            <a:ext cx="9144000" cy="3924344"/>
          </a:xfrm>
          <a:prstGeom prst="rect">
            <a:avLst/>
          </a:prstGeom>
        </p:spPr>
        <p:style>
          <a:lnRef idx="2">
            <a:schemeClr val="dk1"/>
          </a:lnRef>
          <a:fillRef idx="1">
            <a:schemeClr val="lt1"/>
          </a:fillRef>
          <a:effectRef idx="0">
            <a:schemeClr val="dk1"/>
          </a:effectRef>
          <a:fontRef idx="minor">
            <a:schemeClr val="dk1"/>
          </a:fontRef>
        </p:style>
      </p:pic>
      <p:sp>
        <p:nvSpPr>
          <p:cNvPr id="4" name="3 Rectángulo"/>
          <p:cNvSpPr/>
          <p:nvPr/>
        </p:nvSpPr>
        <p:spPr>
          <a:xfrm>
            <a:off x="0" y="4509119"/>
            <a:ext cx="9144000" cy="224676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buClr>
                <a:schemeClr val="tx1"/>
              </a:buClr>
              <a:buFont typeface="Wingdings" pitchFamily="2" charset="2"/>
              <a:buChar char="q"/>
            </a:pPr>
            <a:r>
              <a:rPr lang="es-ES_tradnl" sz="2800" dirty="0" smtClean="0">
                <a:latin typeface="Times New Roman" pitchFamily="18" charset="0"/>
                <a:cs typeface="Times New Roman" pitchFamily="18" charset="0"/>
              </a:rPr>
              <a:t>  El componente principal de la perforadora es el pistón, el cual se mueve a una velocidad promedio de 10 m/s para golpear el culatín, el cual transmite a la barra una onda de choque que se desplaza a una velocidad de 5000 m/s, y esto se repite 3000 veces por minuto</a:t>
            </a:r>
            <a:endParaRPr lang="es-ES" sz="28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50701682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s-ES_tradnl" sz="3200" dirty="0" smtClean="0">
                <a:solidFill>
                  <a:srgbClr val="FF0000"/>
                </a:solidFill>
                <a:latin typeface="Times New Roman" pitchFamily="18" charset="0"/>
                <a:cs typeface="Times New Roman" pitchFamily="18" charset="0"/>
              </a:rPr>
              <a:t>FALLAS POR </a:t>
            </a:r>
            <a:r>
              <a:rPr lang="es-ES_tradnl" sz="3200" b="1" dirty="0" smtClean="0">
                <a:solidFill>
                  <a:schemeClr val="tx1"/>
                </a:solidFill>
                <a:latin typeface="Times New Roman" pitchFamily="18" charset="0"/>
                <a:cs typeface="Times New Roman" pitchFamily="18" charset="0"/>
              </a:rPr>
              <a:t>BAJA</a:t>
            </a:r>
            <a:r>
              <a:rPr lang="es-ES_tradnl" sz="3200" dirty="0" smtClean="0">
                <a:solidFill>
                  <a:schemeClr val="tx1"/>
                </a:solidFill>
                <a:latin typeface="Times New Roman" pitchFamily="18" charset="0"/>
                <a:cs typeface="Times New Roman" pitchFamily="18" charset="0"/>
              </a:rPr>
              <a:t> </a:t>
            </a:r>
            <a:r>
              <a:rPr lang="es-ES_tradnl" sz="3200" dirty="0" smtClean="0">
                <a:solidFill>
                  <a:srgbClr val="FF0000"/>
                </a:solidFill>
                <a:latin typeface="Times New Roman" pitchFamily="18" charset="0"/>
                <a:cs typeface="Times New Roman" pitchFamily="18" charset="0"/>
              </a:rPr>
              <a:t>PRESION DE PERCUSIÓN</a:t>
            </a:r>
            <a:endParaRPr lang="es-CL" sz="3200" dirty="0">
              <a:solidFill>
                <a:srgbClr val="FF0000"/>
              </a:solidFill>
              <a:latin typeface="Times New Roman" pitchFamily="18" charset="0"/>
              <a:cs typeface="Times New Roman" pitchFamily="18" charset="0"/>
            </a:endParaRPr>
          </a:p>
        </p:txBody>
      </p:sp>
      <p:sp>
        <p:nvSpPr>
          <p:cNvPr id="3" name="2 Rectángulo"/>
          <p:cNvSpPr/>
          <p:nvPr/>
        </p:nvSpPr>
        <p:spPr>
          <a:xfrm>
            <a:off x="0" y="523220"/>
            <a:ext cx="9144000"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buClr>
                <a:schemeClr val="tx1"/>
              </a:buClr>
              <a:buFont typeface="Wingdings" pitchFamily="2" charset="2"/>
              <a:buChar char="q"/>
            </a:pPr>
            <a:r>
              <a:rPr lang="es-ES_tradnl" sz="3200" dirty="0" smtClean="0">
                <a:latin typeface="Times New Roman" pitchFamily="18" charset="0"/>
                <a:cs typeface="Times New Roman" pitchFamily="18" charset="0"/>
              </a:rPr>
              <a:t>  Presión de Percusión por debajo de los 100 bar</a:t>
            </a:r>
          </a:p>
          <a:p>
            <a:pPr>
              <a:buClr>
                <a:schemeClr val="tx1"/>
              </a:buClr>
              <a:buFont typeface="Wingdings" pitchFamily="2" charset="2"/>
              <a:buChar char="q"/>
            </a:pPr>
            <a:r>
              <a:rPr lang="es-ES_tradnl" sz="3200" dirty="0" smtClean="0">
                <a:latin typeface="Times New Roman" pitchFamily="18" charset="0"/>
                <a:cs typeface="Times New Roman" pitchFamily="18" charset="0"/>
              </a:rPr>
              <a:t>  Poca velocidad de perforación</a:t>
            </a:r>
          </a:p>
          <a:p>
            <a:pPr>
              <a:buClr>
                <a:schemeClr val="tx1"/>
              </a:buClr>
              <a:buFont typeface="Wingdings" pitchFamily="2" charset="2"/>
              <a:buChar char="q"/>
            </a:pPr>
            <a:r>
              <a:rPr lang="es-ES_tradnl" sz="3200" dirty="0" smtClean="0">
                <a:latin typeface="Times New Roman" pitchFamily="18" charset="0"/>
                <a:cs typeface="Times New Roman" pitchFamily="18" charset="0"/>
              </a:rPr>
              <a:t>  Menos de 1.5 m de avance por minuto</a:t>
            </a:r>
          </a:p>
        </p:txBody>
      </p:sp>
      <p:sp>
        <p:nvSpPr>
          <p:cNvPr id="4" name="3 Rectángulo"/>
          <p:cNvSpPr/>
          <p:nvPr/>
        </p:nvSpPr>
        <p:spPr>
          <a:xfrm>
            <a:off x="0" y="2708920"/>
            <a:ext cx="9144000"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spcBef>
                <a:spcPct val="50000"/>
              </a:spcBef>
            </a:pPr>
            <a:r>
              <a:rPr lang="es-ES_tradnl" sz="3600" dirty="0" smtClean="0">
                <a:solidFill>
                  <a:srgbClr val="FF0000"/>
                </a:solidFill>
                <a:latin typeface="Times New Roman" pitchFamily="18" charset="0"/>
                <a:cs typeface="Times New Roman" pitchFamily="18" charset="0"/>
              </a:rPr>
              <a:t>FALLAS POR </a:t>
            </a:r>
            <a:r>
              <a:rPr lang="es-ES_tradnl" sz="3600" b="1" dirty="0" smtClean="0">
                <a:solidFill>
                  <a:schemeClr val="tx1"/>
                </a:solidFill>
                <a:latin typeface="Times New Roman" pitchFamily="18" charset="0"/>
                <a:cs typeface="Times New Roman" pitchFamily="18" charset="0"/>
              </a:rPr>
              <a:t>ALTA</a:t>
            </a:r>
            <a:r>
              <a:rPr lang="es-ES_tradnl" sz="3600" dirty="0" smtClean="0">
                <a:solidFill>
                  <a:srgbClr val="FF0000"/>
                </a:solidFill>
                <a:latin typeface="Times New Roman" pitchFamily="18" charset="0"/>
                <a:cs typeface="Times New Roman" pitchFamily="18" charset="0"/>
              </a:rPr>
              <a:t> PRESION DE PERCUSIÓN</a:t>
            </a:r>
            <a:endParaRPr lang="es-ES" sz="3600" dirty="0">
              <a:solidFill>
                <a:srgbClr val="FF0000"/>
              </a:solidFill>
              <a:latin typeface="Times New Roman" pitchFamily="18" charset="0"/>
              <a:cs typeface="Times New Roman" pitchFamily="18" charset="0"/>
            </a:endParaRPr>
          </a:p>
        </p:txBody>
      </p:sp>
      <p:sp>
        <p:nvSpPr>
          <p:cNvPr id="5" name="4 Rectángulo"/>
          <p:cNvSpPr/>
          <p:nvPr/>
        </p:nvSpPr>
        <p:spPr>
          <a:xfrm>
            <a:off x="0" y="3909250"/>
            <a:ext cx="9144000" cy="224676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spcBef>
                <a:spcPct val="50000"/>
              </a:spcBef>
              <a:buFont typeface="Wingdings" pitchFamily="2" charset="2"/>
              <a:buChar char="q"/>
            </a:pPr>
            <a:r>
              <a:rPr lang="es-ES_tradnl" sz="2800" dirty="0" smtClean="0">
                <a:latin typeface="Times New Roman" pitchFamily="18" charset="0"/>
                <a:cs typeface="Times New Roman" pitchFamily="18" charset="0"/>
              </a:rPr>
              <a:t>   Presión de percusión más alta que la permitida por el fabricante</a:t>
            </a:r>
          </a:p>
          <a:p>
            <a:pPr>
              <a:spcBef>
                <a:spcPct val="50000"/>
              </a:spcBef>
              <a:buFont typeface="Wingdings" pitchFamily="2" charset="2"/>
              <a:buChar char="q"/>
            </a:pPr>
            <a:r>
              <a:rPr lang="es-ES_tradnl" sz="2800" dirty="0" smtClean="0">
                <a:latin typeface="Times New Roman" pitchFamily="18" charset="0"/>
                <a:cs typeface="Times New Roman" pitchFamily="18" charset="0"/>
              </a:rPr>
              <a:t>   Generación de vapor por las coplas</a:t>
            </a:r>
          </a:p>
          <a:p>
            <a:pPr>
              <a:spcBef>
                <a:spcPct val="50000"/>
              </a:spcBef>
              <a:buFont typeface="Wingdings" pitchFamily="2" charset="2"/>
              <a:buChar char="q"/>
            </a:pPr>
            <a:r>
              <a:rPr lang="es-ES_tradnl" sz="2800" dirty="0" smtClean="0">
                <a:latin typeface="Times New Roman" pitchFamily="18" charset="0"/>
                <a:cs typeface="Times New Roman" pitchFamily="18" charset="0"/>
              </a:rPr>
              <a:t>   Pre-carga incorrecta de acumuladores</a:t>
            </a:r>
            <a:endParaRPr lang="es-ES_tradnl" sz="2800" dirty="0">
              <a:latin typeface="Times New Roman" pitchFamily="18" charset="0"/>
              <a:cs typeface="Times New Roman" pitchFamily="18" charset="0"/>
            </a:endParaRPr>
          </a:p>
        </p:txBody>
      </p:sp>
    </p:spTree>
    <p:extLst>
      <p:ext uri="{BB962C8B-B14F-4D97-AF65-F5344CB8AC3E}">
        <p14:creationId xmlns:p14="http://schemas.microsoft.com/office/powerpoint/2010/main" val="226141454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9233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s-ES_tradnl" sz="5400" dirty="0" smtClean="0">
                <a:solidFill>
                  <a:srgbClr val="FF0000"/>
                </a:solidFill>
                <a:latin typeface="Times New Roman" pitchFamily="18" charset="0"/>
                <a:cs typeface="Times New Roman" pitchFamily="18" charset="0"/>
              </a:rPr>
              <a:t>ROTACION</a:t>
            </a:r>
            <a:endParaRPr lang="es-CL" sz="5400" dirty="0">
              <a:solidFill>
                <a:srgbClr val="FF0000"/>
              </a:solidFill>
              <a:latin typeface="Times New Roman" pitchFamily="18" charset="0"/>
              <a:cs typeface="Times New Roman" pitchFamily="18" charset="0"/>
            </a:endParaRPr>
          </a:p>
        </p:txBody>
      </p:sp>
      <p:pic>
        <p:nvPicPr>
          <p:cNvPr id="3" name="Picture 1029"/>
          <p:cNvPicPr>
            <a:picLocks noChangeAspect="1" noChangeArrowheads="1"/>
          </p:cNvPicPr>
          <p:nvPr/>
        </p:nvPicPr>
        <p:blipFill>
          <a:blip r:embed="rId2" cstate="print"/>
          <a:srcRect/>
          <a:stretch>
            <a:fillRect/>
          </a:stretch>
        </p:blipFill>
        <p:spPr bwMode="auto">
          <a:xfrm>
            <a:off x="1" y="923330"/>
            <a:ext cx="5076056" cy="3972257"/>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4" name="3 Rectángulo"/>
          <p:cNvSpPr/>
          <p:nvPr/>
        </p:nvSpPr>
        <p:spPr>
          <a:xfrm>
            <a:off x="1" y="4941168"/>
            <a:ext cx="9143999" cy="230832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buClr>
                <a:schemeClr val="tx1"/>
              </a:buClr>
              <a:buFont typeface="Wingdings" pitchFamily="2" charset="2"/>
              <a:buChar char="q"/>
            </a:pPr>
            <a:r>
              <a:rPr lang="es-ES_tradnl" sz="2800" dirty="0" smtClean="0">
                <a:latin typeface="Times New Roman" pitchFamily="18" charset="0"/>
                <a:cs typeface="Times New Roman" pitchFamily="18" charset="0"/>
              </a:rPr>
              <a:t> </a:t>
            </a:r>
            <a:r>
              <a:rPr lang="es-ES_tradnl" sz="3600" dirty="0" smtClean="0">
                <a:latin typeface="Times New Roman" pitchFamily="18" charset="0"/>
                <a:cs typeface="Times New Roman" pitchFamily="18" charset="0"/>
              </a:rPr>
              <a:t>Tiene como objetivo principal hacer girar el Bit entre cada impacto de percusión, de tal forma, que cada botón siempre rompa una superficie nueva </a:t>
            </a:r>
            <a:endParaRPr lang="es-ES" sz="3600" dirty="0" smtClean="0">
              <a:latin typeface="Times New Roman" pitchFamily="18" charset="0"/>
              <a:cs typeface="Times New Roman" pitchFamily="18" charset="0"/>
            </a:endParaRPr>
          </a:p>
        </p:txBody>
      </p:sp>
      <p:sp>
        <p:nvSpPr>
          <p:cNvPr id="5" name="4 Rectángulo"/>
          <p:cNvSpPr/>
          <p:nvPr/>
        </p:nvSpPr>
        <p:spPr>
          <a:xfrm>
            <a:off x="5076056" y="923330"/>
            <a:ext cx="4067944" cy="39703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s-ES_tradnl" sz="2800" dirty="0" smtClean="0">
                <a:latin typeface="Times New Roman" pitchFamily="18" charset="0"/>
                <a:cs typeface="Times New Roman" pitchFamily="18" charset="0"/>
              </a:rPr>
              <a:t>La velocidad de rotación la determina el diámetro del Bit a ocupar y la frecuencia de impacto de la perforadora</a:t>
            </a:r>
          </a:p>
          <a:p>
            <a:pPr>
              <a:buFont typeface="Wingdings" pitchFamily="2" charset="2"/>
              <a:buNone/>
            </a:pPr>
            <a:r>
              <a:rPr lang="es-ES_tradnl" sz="2800" dirty="0" smtClean="0">
                <a:latin typeface="Times New Roman" pitchFamily="18" charset="0"/>
                <a:cs typeface="Times New Roman" pitchFamily="18" charset="0"/>
              </a:rPr>
              <a:t> Menor Diámetro =  Más Revoluciones</a:t>
            </a:r>
          </a:p>
          <a:p>
            <a:pPr>
              <a:buFont typeface="Wingdings" pitchFamily="2" charset="2"/>
              <a:buNone/>
            </a:pPr>
            <a:r>
              <a:rPr lang="es-ES_tradnl" sz="2800" dirty="0" smtClean="0">
                <a:latin typeface="Times New Roman" pitchFamily="18" charset="0"/>
                <a:cs typeface="Times New Roman" pitchFamily="18" charset="0"/>
              </a:rPr>
              <a:t>Mayor Diámetro  =  Menos Revoluciones</a:t>
            </a:r>
            <a:endParaRPr lang="es-ES" sz="28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61594118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s-ES_tradnl" sz="4000" dirty="0" smtClean="0">
                <a:solidFill>
                  <a:srgbClr val="FF0000"/>
                </a:solidFill>
                <a:latin typeface="Times New Roman" pitchFamily="18" charset="0"/>
                <a:cs typeface="Times New Roman" pitchFamily="18" charset="0"/>
              </a:rPr>
              <a:t>SÍNTOMAS DE </a:t>
            </a:r>
            <a:r>
              <a:rPr lang="es-ES_tradnl" sz="4000" b="1" dirty="0" smtClean="0">
                <a:solidFill>
                  <a:schemeClr val="tx1"/>
                </a:solidFill>
                <a:latin typeface="Times New Roman" pitchFamily="18" charset="0"/>
                <a:cs typeface="Times New Roman" pitchFamily="18" charset="0"/>
              </a:rPr>
              <a:t>BAJA</a:t>
            </a:r>
            <a:r>
              <a:rPr lang="es-ES_tradnl" sz="4000" dirty="0" smtClean="0">
                <a:solidFill>
                  <a:srgbClr val="FF0000"/>
                </a:solidFill>
                <a:latin typeface="Times New Roman" pitchFamily="18" charset="0"/>
                <a:cs typeface="Times New Roman" pitchFamily="18" charset="0"/>
              </a:rPr>
              <a:t> ROTACIÓN</a:t>
            </a:r>
            <a:endParaRPr lang="es-CL" sz="4000" dirty="0">
              <a:solidFill>
                <a:srgbClr val="FF0000"/>
              </a:solidFill>
              <a:latin typeface="Times New Roman" pitchFamily="18" charset="0"/>
              <a:cs typeface="Times New Roman" pitchFamily="18" charset="0"/>
            </a:endParaRPr>
          </a:p>
        </p:txBody>
      </p:sp>
      <p:sp>
        <p:nvSpPr>
          <p:cNvPr id="3" name="2 Rectángulo"/>
          <p:cNvSpPr/>
          <p:nvPr/>
        </p:nvSpPr>
        <p:spPr>
          <a:xfrm>
            <a:off x="0" y="707886"/>
            <a:ext cx="9144000" cy="193899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buClr>
                <a:schemeClr val="tx1"/>
              </a:buClr>
              <a:buFont typeface="Wingdings" pitchFamily="2" charset="2"/>
              <a:buChar char="q"/>
            </a:pPr>
            <a:r>
              <a:rPr lang="es-ES_tradnl" sz="3200" dirty="0" smtClean="0"/>
              <a:t>  </a:t>
            </a:r>
            <a:r>
              <a:rPr lang="es-ES_tradnl" sz="4000" dirty="0" smtClean="0">
                <a:latin typeface="Times New Roman" pitchFamily="18" charset="0"/>
                <a:cs typeface="Times New Roman" pitchFamily="18" charset="0"/>
              </a:rPr>
              <a:t>Oscilación del manómetro de rotación</a:t>
            </a:r>
          </a:p>
          <a:p>
            <a:pPr>
              <a:buClr>
                <a:schemeClr val="tx1"/>
              </a:buClr>
              <a:buFont typeface="Wingdings" pitchFamily="2" charset="2"/>
              <a:buChar char="q"/>
            </a:pPr>
            <a:r>
              <a:rPr lang="es-ES_tradnl" sz="4000" dirty="0" smtClean="0">
                <a:latin typeface="Times New Roman" pitchFamily="18" charset="0"/>
                <a:cs typeface="Times New Roman" pitchFamily="18" charset="0"/>
              </a:rPr>
              <a:t>  Baja velocidad de penetración</a:t>
            </a:r>
          </a:p>
          <a:p>
            <a:pPr>
              <a:buClr>
                <a:schemeClr val="tx1"/>
              </a:buClr>
              <a:buFont typeface="Wingdings" pitchFamily="2" charset="2"/>
              <a:buChar char="q"/>
            </a:pPr>
            <a:r>
              <a:rPr lang="es-ES_tradnl" sz="4000" dirty="0" smtClean="0">
                <a:latin typeface="Times New Roman" pitchFamily="18" charset="0"/>
                <a:cs typeface="Times New Roman" pitchFamily="18" charset="0"/>
              </a:rPr>
              <a:t>  Problemas en el mecanismo de rotación</a:t>
            </a:r>
          </a:p>
        </p:txBody>
      </p:sp>
      <p:sp>
        <p:nvSpPr>
          <p:cNvPr id="4" name="3 Rectángulo"/>
          <p:cNvSpPr/>
          <p:nvPr/>
        </p:nvSpPr>
        <p:spPr>
          <a:xfrm>
            <a:off x="0" y="2852936"/>
            <a:ext cx="9144000" cy="144655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s-ES_tradnl" sz="4400" dirty="0" smtClean="0">
                <a:solidFill>
                  <a:srgbClr val="FF0000"/>
                </a:solidFill>
                <a:latin typeface="Times New Roman" pitchFamily="18" charset="0"/>
                <a:cs typeface="Times New Roman" pitchFamily="18" charset="0"/>
              </a:rPr>
              <a:t>SÍNTOMAS DE </a:t>
            </a:r>
            <a:r>
              <a:rPr lang="es-ES_tradnl" sz="4400" b="1" dirty="0" smtClean="0">
                <a:solidFill>
                  <a:schemeClr val="tx1"/>
                </a:solidFill>
                <a:latin typeface="Times New Roman" pitchFamily="18" charset="0"/>
                <a:cs typeface="Times New Roman" pitchFamily="18" charset="0"/>
              </a:rPr>
              <a:t>EXCESO</a:t>
            </a:r>
            <a:r>
              <a:rPr lang="es-ES_tradnl" sz="4400" dirty="0" smtClean="0">
                <a:solidFill>
                  <a:srgbClr val="FF0000"/>
                </a:solidFill>
                <a:latin typeface="Times New Roman" pitchFamily="18" charset="0"/>
                <a:cs typeface="Times New Roman" pitchFamily="18" charset="0"/>
              </a:rPr>
              <a:t> DE ROTACIÓN</a:t>
            </a:r>
            <a:endParaRPr lang="es-ES" sz="4400" dirty="0">
              <a:solidFill>
                <a:srgbClr val="FF0000"/>
              </a:solidFill>
              <a:latin typeface="Times New Roman" pitchFamily="18" charset="0"/>
              <a:cs typeface="Times New Roman" pitchFamily="18" charset="0"/>
            </a:endParaRPr>
          </a:p>
        </p:txBody>
      </p:sp>
      <p:sp>
        <p:nvSpPr>
          <p:cNvPr id="5" name="4 Rectángulo"/>
          <p:cNvSpPr/>
          <p:nvPr/>
        </p:nvSpPr>
        <p:spPr>
          <a:xfrm>
            <a:off x="0" y="4299486"/>
            <a:ext cx="9144000"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342900" indent="-342900">
              <a:spcBef>
                <a:spcPct val="20000"/>
              </a:spcBef>
              <a:buClr>
                <a:schemeClr val="tx1"/>
              </a:buClr>
              <a:buSzPct val="100000"/>
              <a:buFont typeface="Wingdings" pitchFamily="2" charset="2"/>
              <a:buChar char="q"/>
            </a:pPr>
            <a:r>
              <a:rPr lang="es-ES_tradnl" sz="3200" dirty="0" smtClean="0">
                <a:latin typeface="Times New Roman" pitchFamily="18" charset="0"/>
                <a:cs typeface="Times New Roman" pitchFamily="18" charset="0"/>
              </a:rPr>
              <a:t>  </a:t>
            </a:r>
            <a:r>
              <a:rPr lang="es-ES_tradnl" sz="4000" dirty="0" smtClean="0">
                <a:latin typeface="Times New Roman" pitchFamily="18" charset="0"/>
                <a:cs typeface="Times New Roman" pitchFamily="18" charset="0"/>
              </a:rPr>
              <a:t>Desgaste</a:t>
            </a:r>
            <a:r>
              <a:rPr lang="es-ES_tradnl" sz="3200" dirty="0" smtClean="0">
                <a:latin typeface="Times New Roman" pitchFamily="18" charset="0"/>
                <a:cs typeface="Times New Roman" pitchFamily="18" charset="0"/>
              </a:rPr>
              <a:t> en botones periféricos de los bits</a:t>
            </a:r>
            <a:endParaRPr lang="es-ES_tradnl" sz="3200" dirty="0">
              <a:latin typeface="Times New Roman" pitchFamily="18" charset="0"/>
              <a:cs typeface="Times New Roman" pitchFamily="18" charset="0"/>
            </a:endParaRPr>
          </a:p>
        </p:txBody>
      </p:sp>
    </p:spTree>
    <p:extLst>
      <p:ext uri="{BB962C8B-B14F-4D97-AF65-F5344CB8AC3E}">
        <p14:creationId xmlns:p14="http://schemas.microsoft.com/office/powerpoint/2010/main" val="65905721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13388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spcBef>
                <a:spcPct val="50000"/>
              </a:spcBef>
            </a:pPr>
            <a:r>
              <a:rPr lang="es-ES_tradnl" sz="5400" dirty="0" smtClean="0">
                <a:solidFill>
                  <a:srgbClr val="FF0000"/>
                </a:solidFill>
                <a:latin typeface="Times New Roman" pitchFamily="18" charset="0"/>
                <a:cs typeface="Times New Roman" pitchFamily="18" charset="0"/>
              </a:rPr>
              <a:t>PRESIÓN DE AVANCE</a:t>
            </a:r>
          </a:p>
          <a:p>
            <a:pPr>
              <a:spcBef>
                <a:spcPct val="50000"/>
              </a:spcBef>
            </a:pPr>
            <a:endParaRPr lang="es-ES" dirty="0"/>
          </a:p>
        </p:txBody>
      </p:sp>
      <p:sp>
        <p:nvSpPr>
          <p:cNvPr id="3" name="2 Rectángulo"/>
          <p:cNvSpPr/>
          <p:nvPr/>
        </p:nvSpPr>
        <p:spPr>
          <a:xfrm>
            <a:off x="0" y="1338828"/>
            <a:ext cx="4572000" cy="506292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spcBef>
                <a:spcPct val="50000"/>
              </a:spcBef>
            </a:pPr>
            <a:r>
              <a:rPr lang="es-ES_tradnl" sz="3800" dirty="0" smtClean="0">
                <a:latin typeface="Times New Roman" pitchFamily="18" charset="0"/>
                <a:cs typeface="Times New Roman" pitchFamily="18" charset="0"/>
              </a:rPr>
              <a:t>La función principal del avance es: </a:t>
            </a:r>
          </a:p>
          <a:p>
            <a:pPr marL="571500" indent="-571500">
              <a:spcBef>
                <a:spcPct val="50000"/>
              </a:spcBef>
              <a:buFont typeface="Wingdings" pitchFamily="2" charset="2"/>
              <a:buChar char="§"/>
            </a:pPr>
            <a:r>
              <a:rPr lang="es-ES_tradnl" sz="3800" dirty="0" smtClean="0">
                <a:latin typeface="Times New Roman" pitchFamily="18" charset="0"/>
                <a:cs typeface="Times New Roman" pitchFamily="18" charset="0"/>
              </a:rPr>
              <a:t>Mantener el Bit apoyado en todo momento contra la roca para transmitir a ésta, la máxima energía de impacto</a:t>
            </a:r>
            <a:endParaRPr lang="es-ES" sz="3800" dirty="0">
              <a:latin typeface="Times New Roman" pitchFamily="18" charset="0"/>
              <a:cs typeface="Times New Roman" pitchFamily="18" charset="0"/>
            </a:endParaRPr>
          </a:p>
        </p:txBody>
      </p:sp>
      <p:pic>
        <p:nvPicPr>
          <p:cNvPr id="4" name="Picture 5"/>
          <p:cNvPicPr>
            <a:picLocks noChangeAspect="1" noChangeArrowheads="1"/>
          </p:cNvPicPr>
          <p:nvPr/>
        </p:nvPicPr>
        <p:blipFill>
          <a:blip r:embed="rId2" cstate="print"/>
          <a:srcRect/>
          <a:stretch>
            <a:fillRect/>
          </a:stretch>
        </p:blipFill>
        <p:spPr bwMode="auto">
          <a:xfrm>
            <a:off x="4572001" y="1338828"/>
            <a:ext cx="4571999" cy="5042500"/>
          </a:xfrm>
          <a:prstGeom prst="rect">
            <a:avLst/>
          </a:prstGeom>
          <a:ln>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62806624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132343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s-ES_tradnl" sz="4000" dirty="0" smtClean="0">
                <a:solidFill>
                  <a:srgbClr val="FF0000"/>
                </a:solidFill>
                <a:latin typeface="Times New Roman" pitchFamily="18" charset="0"/>
                <a:cs typeface="Times New Roman" pitchFamily="18" charset="0"/>
              </a:rPr>
              <a:t>FALLAS POR</a:t>
            </a:r>
            <a:r>
              <a:rPr lang="es-ES_tradnl" sz="4000" b="1" dirty="0" smtClean="0">
                <a:solidFill>
                  <a:schemeClr val="tx1"/>
                </a:solidFill>
                <a:latin typeface="Times New Roman" pitchFamily="18" charset="0"/>
                <a:cs typeface="Times New Roman" pitchFamily="18" charset="0"/>
              </a:rPr>
              <a:t> BAJA </a:t>
            </a:r>
            <a:r>
              <a:rPr lang="es-ES_tradnl" sz="4000" dirty="0" smtClean="0">
                <a:solidFill>
                  <a:srgbClr val="FF0000"/>
                </a:solidFill>
                <a:latin typeface="Times New Roman" pitchFamily="18" charset="0"/>
                <a:cs typeface="Times New Roman" pitchFamily="18" charset="0"/>
              </a:rPr>
              <a:t>PRESIÓN DE AVANCE</a:t>
            </a:r>
            <a:endParaRPr lang="es-CL" sz="4000" dirty="0">
              <a:solidFill>
                <a:srgbClr val="FF0000"/>
              </a:solidFill>
              <a:latin typeface="Times New Roman" pitchFamily="18" charset="0"/>
              <a:cs typeface="Times New Roman" pitchFamily="18" charset="0"/>
            </a:endParaRPr>
          </a:p>
        </p:txBody>
      </p:sp>
      <p:sp>
        <p:nvSpPr>
          <p:cNvPr id="11" name="10 Rectángulo"/>
          <p:cNvSpPr/>
          <p:nvPr/>
        </p:nvSpPr>
        <p:spPr>
          <a:xfrm>
            <a:off x="0" y="1323440"/>
            <a:ext cx="4067944" cy="549381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90000"/>
              </a:lnSpc>
              <a:buClr>
                <a:schemeClr val="tx1"/>
              </a:buClr>
              <a:buFont typeface="Wingdings" pitchFamily="2" charset="2"/>
              <a:buChar char="q"/>
            </a:pPr>
            <a:r>
              <a:rPr lang="es-ES_tradnl" sz="2600" b="1" dirty="0" smtClean="0"/>
              <a:t>  </a:t>
            </a:r>
            <a:r>
              <a:rPr lang="es-ES_tradnl" sz="2600" b="1" dirty="0" smtClean="0">
                <a:latin typeface="Times New Roman" pitchFamily="18" charset="0"/>
                <a:cs typeface="Times New Roman" pitchFamily="18" charset="0"/>
              </a:rPr>
              <a:t>Menor velocidad de penetración</a:t>
            </a:r>
          </a:p>
          <a:p>
            <a:pPr>
              <a:lnSpc>
                <a:spcPct val="90000"/>
              </a:lnSpc>
              <a:buClr>
                <a:schemeClr val="tx1"/>
              </a:buClr>
              <a:buFont typeface="Wingdings" pitchFamily="2" charset="2"/>
              <a:buChar char="q"/>
            </a:pPr>
            <a:r>
              <a:rPr lang="es-ES_tradnl" sz="2600" b="1" dirty="0" smtClean="0">
                <a:latin typeface="Times New Roman" pitchFamily="18" charset="0"/>
                <a:cs typeface="Times New Roman" pitchFamily="18" charset="0"/>
              </a:rPr>
              <a:t>  Fatiga y daños en tren de Aceros</a:t>
            </a:r>
          </a:p>
          <a:p>
            <a:pPr>
              <a:lnSpc>
                <a:spcPct val="90000"/>
              </a:lnSpc>
              <a:buClr>
                <a:schemeClr val="tx1"/>
              </a:buClr>
              <a:buFont typeface="Wingdings" pitchFamily="2" charset="2"/>
              <a:buChar char="q"/>
            </a:pPr>
            <a:r>
              <a:rPr lang="es-ES_tradnl" sz="2600" b="1" dirty="0" smtClean="0">
                <a:latin typeface="Times New Roman" pitchFamily="18" charset="0"/>
                <a:cs typeface="Times New Roman" pitchFamily="18" charset="0"/>
              </a:rPr>
              <a:t>  Soltura de coplas con el consiguiente daño en los hilos</a:t>
            </a:r>
          </a:p>
          <a:p>
            <a:pPr>
              <a:lnSpc>
                <a:spcPct val="90000"/>
              </a:lnSpc>
              <a:buClr>
                <a:schemeClr val="tx1"/>
              </a:buClr>
              <a:buFont typeface="Wingdings" pitchFamily="2" charset="2"/>
              <a:buChar char="q"/>
            </a:pPr>
            <a:r>
              <a:rPr lang="es-ES_tradnl" sz="2600" b="1" dirty="0" smtClean="0">
                <a:latin typeface="Times New Roman" pitchFamily="18" charset="0"/>
                <a:cs typeface="Times New Roman" pitchFamily="18" charset="0"/>
              </a:rPr>
              <a:t>  Daños internos en perforadora por  percusión ocasional en vacío </a:t>
            </a:r>
          </a:p>
          <a:p>
            <a:pPr>
              <a:lnSpc>
                <a:spcPct val="90000"/>
              </a:lnSpc>
              <a:buClr>
                <a:schemeClr val="tx1"/>
              </a:buClr>
              <a:buFont typeface="Wingdings" pitchFamily="2" charset="2"/>
              <a:buChar char="q"/>
            </a:pPr>
            <a:r>
              <a:rPr lang="es-ES_tradnl" sz="2600" b="1" dirty="0" smtClean="0">
                <a:latin typeface="Times New Roman" pitchFamily="18" charset="0"/>
                <a:cs typeface="Times New Roman" pitchFamily="18" charset="0"/>
              </a:rPr>
              <a:t>  Aumento de Temperatura en Aceros</a:t>
            </a:r>
          </a:p>
          <a:p>
            <a:pPr>
              <a:lnSpc>
                <a:spcPct val="90000"/>
              </a:lnSpc>
              <a:buClr>
                <a:schemeClr val="tx1"/>
              </a:buClr>
              <a:buFont typeface="Wingdings" pitchFamily="2" charset="2"/>
              <a:buChar char="q"/>
            </a:pPr>
            <a:r>
              <a:rPr lang="es-ES_tradnl" sz="2600" b="1" dirty="0" smtClean="0">
                <a:latin typeface="Times New Roman" pitchFamily="18" charset="0"/>
                <a:cs typeface="Times New Roman" pitchFamily="18" charset="0"/>
              </a:rPr>
              <a:t>  Daño en sellos de barrido por temperatura en culatín</a:t>
            </a:r>
          </a:p>
        </p:txBody>
      </p:sp>
      <p:pic>
        <p:nvPicPr>
          <p:cNvPr id="12" name="Picture 7"/>
          <p:cNvPicPr>
            <a:picLocks noChangeAspect="1" noChangeArrowheads="1"/>
          </p:cNvPicPr>
          <p:nvPr/>
        </p:nvPicPr>
        <p:blipFill>
          <a:blip r:embed="rId2" cstate="print"/>
          <a:srcRect/>
          <a:stretch>
            <a:fillRect/>
          </a:stretch>
        </p:blipFill>
        <p:spPr>
          <a:xfrm>
            <a:off x="4067944" y="1323439"/>
            <a:ext cx="5076056" cy="549381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26598674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s-ES_tradnl" sz="3600" dirty="0" smtClean="0">
                <a:solidFill>
                  <a:srgbClr val="FF0000"/>
                </a:solidFill>
                <a:latin typeface="Times New Roman" pitchFamily="18" charset="0"/>
                <a:cs typeface="Times New Roman" pitchFamily="18" charset="0"/>
              </a:rPr>
              <a:t>FALLAS POR </a:t>
            </a:r>
            <a:r>
              <a:rPr lang="es-ES_tradnl" sz="3600" b="1" dirty="0" smtClean="0">
                <a:solidFill>
                  <a:schemeClr val="tx1"/>
                </a:solidFill>
                <a:latin typeface="Times New Roman" pitchFamily="18" charset="0"/>
                <a:cs typeface="Times New Roman" pitchFamily="18" charset="0"/>
              </a:rPr>
              <a:t>EXCESO</a:t>
            </a:r>
            <a:r>
              <a:rPr lang="es-ES_tradnl" sz="3600" dirty="0" smtClean="0">
                <a:solidFill>
                  <a:srgbClr val="FF0000"/>
                </a:solidFill>
                <a:latin typeface="Times New Roman" pitchFamily="18" charset="0"/>
                <a:cs typeface="Times New Roman" pitchFamily="18" charset="0"/>
              </a:rPr>
              <a:t> PRESIÓN DE AVANCE</a:t>
            </a:r>
            <a:endParaRPr lang="es-CL" sz="3600" dirty="0">
              <a:solidFill>
                <a:srgbClr val="FF0000"/>
              </a:solidFill>
              <a:latin typeface="Times New Roman" pitchFamily="18" charset="0"/>
              <a:cs typeface="Times New Roman" pitchFamily="18" charset="0"/>
            </a:endParaRPr>
          </a:p>
        </p:txBody>
      </p:sp>
      <p:sp>
        <p:nvSpPr>
          <p:cNvPr id="12" name="11 Rectángulo"/>
          <p:cNvSpPr/>
          <p:nvPr/>
        </p:nvSpPr>
        <p:spPr>
          <a:xfrm>
            <a:off x="0" y="1268761"/>
            <a:ext cx="4211960" cy="529375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buClr>
                <a:schemeClr val="tx1"/>
              </a:buClr>
              <a:buFont typeface="Wingdings" pitchFamily="2" charset="2"/>
              <a:buChar char="q"/>
            </a:pPr>
            <a:r>
              <a:rPr lang="es-ES_tradnl" sz="2600" dirty="0" smtClean="0">
                <a:latin typeface="Times New Roman" pitchFamily="18" charset="0"/>
                <a:cs typeface="Times New Roman" pitchFamily="18" charset="0"/>
              </a:rPr>
              <a:t>Abuso de material en el Bit</a:t>
            </a:r>
          </a:p>
          <a:p>
            <a:pPr>
              <a:buClr>
                <a:schemeClr val="tx1"/>
              </a:buClr>
              <a:buFont typeface="Wingdings" pitchFamily="2" charset="2"/>
              <a:buChar char="q"/>
            </a:pPr>
            <a:r>
              <a:rPr lang="es-ES_tradnl" sz="2600" dirty="0" smtClean="0">
                <a:latin typeface="Times New Roman" pitchFamily="18" charset="0"/>
                <a:cs typeface="Times New Roman" pitchFamily="18" charset="0"/>
              </a:rPr>
              <a:t>Fatiga de los Aceros por flexión</a:t>
            </a:r>
          </a:p>
          <a:p>
            <a:pPr>
              <a:buClr>
                <a:schemeClr val="tx1"/>
              </a:buClr>
              <a:buFont typeface="Wingdings" pitchFamily="2" charset="2"/>
              <a:buChar char="q"/>
            </a:pPr>
            <a:r>
              <a:rPr lang="es-ES_tradnl" sz="2600" dirty="0" smtClean="0">
                <a:latin typeface="Times New Roman" pitchFamily="18" charset="0"/>
                <a:cs typeface="Times New Roman" pitchFamily="18" charset="0"/>
              </a:rPr>
              <a:t>Desgaste excesivo de centralizadores</a:t>
            </a:r>
          </a:p>
          <a:p>
            <a:pPr>
              <a:buClr>
                <a:schemeClr val="tx1"/>
              </a:buClr>
              <a:buFont typeface="Wingdings" pitchFamily="2" charset="2"/>
              <a:buChar char="q"/>
            </a:pPr>
            <a:r>
              <a:rPr lang="es-ES_tradnl" sz="2600" dirty="0" smtClean="0">
                <a:latin typeface="Times New Roman" pitchFamily="18" charset="0"/>
                <a:cs typeface="Times New Roman" pitchFamily="18" charset="0"/>
              </a:rPr>
              <a:t>Funcionamiento constante de Sistema Antiatasco</a:t>
            </a:r>
          </a:p>
          <a:p>
            <a:pPr>
              <a:buClr>
                <a:schemeClr val="tx1"/>
              </a:buClr>
              <a:buFont typeface="Wingdings" pitchFamily="2" charset="2"/>
              <a:buChar char="q"/>
            </a:pPr>
            <a:r>
              <a:rPr lang="es-ES_tradnl" sz="2600" dirty="0" smtClean="0">
                <a:latin typeface="Times New Roman" pitchFamily="18" charset="0"/>
                <a:cs typeface="Times New Roman" pitchFamily="18" charset="0"/>
              </a:rPr>
              <a:t>Daño en Shank trasero de perforadora</a:t>
            </a:r>
          </a:p>
          <a:p>
            <a:pPr>
              <a:buClr>
                <a:schemeClr val="tx1"/>
              </a:buClr>
              <a:buFont typeface="Wingdings" pitchFamily="2" charset="2"/>
              <a:buChar char="q"/>
            </a:pPr>
            <a:r>
              <a:rPr lang="es-ES_tradnl" sz="2600" dirty="0" smtClean="0">
                <a:latin typeface="Times New Roman" pitchFamily="18" charset="0"/>
                <a:cs typeface="Times New Roman" pitchFamily="18" charset="0"/>
              </a:rPr>
              <a:t>Sobrecarga en mecanismo de rotación</a:t>
            </a:r>
            <a:endParaRPr lang="es-ES" sz="2600" dirty="0" smtClean="0">
              <a:latin typeface="Times New Roman" pitchFamily="18" charset="0"/>
              <a:cs typeface="Times New Roman" pitchFamily="18" charset="0"/>
            </a:endParaRPr>
          </a:p>
          <a:p>
            <a:pPr>
              <a:buClr>
                <a:schemeClr val="tx1"/>
              </a:buClr>
              <a:buFont typeface="Wingdings" pitchFamily="2" charset="2"/>
              <a:buChar char="q"/>
            </a:pPr>
            <a:r>
              <a:rPr lang="es-ES_tradnl" sz="2600" dirty="0" smtClean="0">
                <a:latin typeface="Times New Roman" pitchFamily="18" charset="0"/>
                <a:cs typeface="Times New Roman" pitchFamily="18" charset="0"/>
              </a:rPr>
              <a:t>Desvío del ángulo de perforación </a:t>
            </a:r>
          </a:p>
        </p:txBody>
      </p:sp>
      <p:pic>
        <p:nvPicPr>
          <p:cNvPr id="13" name="Picture 4"/>
          <p:cNvPicPr>
            <a:picLocks noChangeAspect="1" noChangeArrowheads="1"/>
          </p:cNvPicPr>
          <p:nvPr/>
        </p:nvPicPr>
        <p:blipFill>
          <a:blip r:embed="rId2" cstate="print"/>
          <a:srcRect/>
          <a:stretch>
            <a:fillRect/>
          </a:stretch>
        </p:blipFill>
        <p:spPr>
          <a:xfrm>
            <a:off x="4211960" y="1268760"/>
            <a:ext cx="4932040" cy="558924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95246909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132343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s-ES_tradnl" sz="4000" b="1" dirty="0" smtClean="0">
                <a:solidFill>
                  <a:schemeClr val="tx1"/>
                </a:solidFill>
                <a:latin typeface="Times New Roman" pitchFamily="18" charset="0"/>
                <a:cs typeface="Times New Roman" pitchFamily="18" charset="0"/>
              </a:rPr>
              <a:t>SIGNOS DE BAJA </a:t>
            </a:r>
            <a:r>
              <a:rPr lang="es-ES_tradnl" sz="4000" dirty="0" smtClean="0">
                <a:solidFill>
                  <a:srgbClr val="FF0000"/>
                </a:solidFill>
                <a:latin typeface="Times New Roman" pitchFamily="18" charset="0"/>
                <a:cs typeface="Times New Roman" pitchFamily="18" charset="0"/>
              </a:rPr>
              <a:t>PRESIÓN DE AVANCE</a:t>
            </a:r>
            <a:endParaRPr lang="es-CL" sz="4000" dirty="0">
              <a:solidFill>
                <a:srgbClr val="FF0000"/>
              </a:solidFill>
              <a:latin typeface="Times New Roman" pitchFamily="18" charset="0"/>
              <a:cs typeface="Times New Roman" pitchFamily="18" charset="0"/>
            </a:endParaRPr>
          </a:p>
        </p:txBody>
      </p:sp>
      <p:sp>
        <p:nvSpPr>
          <p:cNvPr id="3" name="2 Rectángulo"/>
          <p:cNvSpPr/>
          <p:nvPr/>
        </p:nvSpPr>
        <p:spPr>
          <a:xfrm>
            <a:off x="0" y="1323440"/>
            <a:ext cx="4355976" cy="550920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buClr>
                <a:schemeClr val="tx1"/>
              </a:buClr>
              <a:buFont typeface="Wingdings" pitchFamily="2" charset="2"/>
              <a:buChar char="q"/>
            </a:pPr>
            <a:r>
              <a:rPr lang="es-ES_tradnl" sz="3600" dirty="0" smtClean="0"/>
              <a:t> </a:t>
            </a:r>
            <a:r>
              <a:rPr lang="es-ES_tradnl" sz="4400" dirty="0" smtClean="0">
                <a:latin typeface="Times New Roman" pitchFamily="18" charset="0"/>
                <a:cs typeface="Times New Roman" pitchFamily="18" charset="0"/>
              </a:rPr>
              <a:t>Las coplas humean</a:t>
            </a:r>
          </a:p>
          <a:p>
            <a:pPr>
              <a:buClr>
                <a:schemeClr val="tx1"/>
              </a:buClr>
              <a:buFont typeface="Wingdings" pitchFamily="2" charset="2"/>
              <a:buChar char="q"/>
            </a:pPr>
            <a:r>
              <a:rPr lang="es-ES_tradnl" sz="4400" dirty="0" smtClean="0">
                <a:latin typeface="Times New Roman" pitchFamily="18" charset="0"/>
                <a:cs typeface="Times New Roman" pitchFamily="18" charset="0"/>
              </a:rPr>
              <a:t> Sonido de percusión en vacío</a:t>
            </a:r>
          </a:p>
          <a:p>
            <a:pPr>
              <a:buClr>
                <a:schemeClr val="tx1"/>
              </a:buClr>
              <a:buFont typeface="Wingdings" pitchFamily="2" charset="2"/>
              <a:buChar char="q"/>
            </a:pPr>
            <a:r>
              <a:rPr lang="es-ES_tradnl" sz="4400" dirty="0" smtClean="0">
                <a:latin typeface="Times New Roman" pitchFamily="18" charset="0"/>
                <a:cs typeface="Times New Roman" pitchFamily="18" charset="0"/>
              </a:rPr>
              <a:t> Humeo de la trompa de la perforadora</a:t>
            </a:r>
            <a:endParaRPr lang="es-ES" sz="4400" dirty="0" smtClean="0">
              <a:latin typeface="Times New Roman" pitchFamily="18" charset="0"/>
              <a:cs typeface="Times New Roman" pitchFamily="18" charset="0"/>
            </a:endParaRPr>
          </a:p>
        </p:txBody>
      </p:sp>
      <p:pic>
        <p:nvPicPr>
          <p:cNvPr id="4" name="Picture 5"/>
          <p:cNvPicPr>
            <a:picLocks noChangeAspect="1" noChangeArrowheads="1"/>
          </p:cNvPicPr>
          <p:nvPr/>
        </p:nvPicPr>
        <p:blipFill>
          <a:blip r:embed="rId2" cstate="print"/>
          <a:srcRect/>
          <a:stretch>
            <a:fillRect/>
          </a:stretch>
        </p:blipFill>
        <p:spPr>
          <a:xfrm>
            <a:off x="4355976" y="1323440"/>
            <a:ext cx="4788024" cy="5534560"/>
          </a:xfrm>
          <a:prstGeom prst="rect">
            <a:avLst/>
          </a:prstGeom>
        </p:spPr>
        <p:style>
          <a:lnRef idx="2">
            <a:schemeClr val="dk1"/>
          </a:lnRef>
          <a:fillRef idx="1">
            <a:schemeClr val="lt1"/>
          </a:fillRef>
          <a:effectRef idx="0">
            <a:schemeClr val="dk1"/>
          </a:effectRef>
          <a:fontRef idx="minor">
            <a:schemeClr val="dk1"/>
          </a:fontRef>
        </p:style>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12058</TotalTime>
  <Words>13368</Words>
  <Application>Microsoft Office PowerPoint</Application>
  <PresentationFormat>Presentación en pantalla (4:3)</PresentationFormat>
  <Paragraphs>767</Paragraphs>
  <Slides>140</Slides>
  <Notes>3</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140</vt:i4>
      </vt:variant>
    </vt:vector>
  </HeadingPairs>
  <TitlesOfParts>
    <vt:vector size="142" baseType="lpstr">
      <vt:lpstr>Tema de Office</vt:lpstr>
      <vt:lpstr>Fotografía de Photo Editor</vt:lpstr>
      <vt:lpstr>PERFORACIÓN Y                                TRONADURA</vt:lpstr>
      <vt:lpstr> UNIDAD I : DECRETO SUPREMO N° 132 </vt:lpstr>
      <vt:lpstr>MINERIA SUBTERRANEA   D S  N°132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UNIDAD II: PERFORACION Y OBJETIVOS</vt:lpstr>
      <vt:lpstr>Presentación de PowerPoint</vt:lpstr>
      <vt:lpstr>Presentación de PowerPoint</vt:lpstr>
      <vt:lpstr>Presentación de PowerPoint</vt:lpstr>
      <vt:lpstr>Presentación de PowerPoint</vt:lpstr>
      <vt:lpstr>Presentación de PowerPoint</vt:lpstr>
      <vt:lpstr>Presentación de PowerPoint</vt:lpstr>
      <vt:lpstr>METODOS DE PERFORACION Rotopercutivos, Rotativos.</vt:lpstr>
      <vt:lpstr>Presentación de PowerPoint</vt:lpstr>
      <vt:lpstr>FUNDAMENTOS DE LA PERFORACION ROTOPERCUTIVA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ACEROS DE PERFORACION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DEFINICION</vt:lpstr>
      <vt:lpstr>UNIDAD III: TIPOS Y EQUIPOS DE PERFORACION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PERFORACION</vt:lpstr>
      <vt:lpstr>Presentación de PowerPoint</vt:lpstr>
      <vt:lpstr>Presentación de PowerPoint</vt:lpstr>
      <vt:lpstr>PERFORACION</vt:lpstr>
      <vt:lpstr>PERFORACION</vt:lpstr>
      <vt:lpstr>PERCUSION-ROTACION-AVANCE/EMPUJE-BARRIDO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DESARROLLOS MINEROS. Partes constituyentes de un Túnel.</vt:lpstr>
      <vt:lpstr>REFERENCIAS TOPOGRAFICAS, MARCACION DE TUNELES/GALERIAS.</vt:lpstr>
      <vt:lpstr>Presentación de PowerPoint</vt:lpstr>
      <vt:lpstr>Presentación de PowerPoint</vt:lpstr>
      <vt:lpstr>Presentación de PowerPoint</vt:lpstr>
      <vt:lpstr>Presentación de PowerPoint</vt:lpstr>
      <vt:lpstr>CUADRANTES DE PERFORACION </vt:lpstr>
      <vt:lpstr>Presentación de PowerPoint</vt:lpstr>
      <vt:lpstr>Presentación de PowerPoint</vt:lpstr>
      <vt:lpstr>Presentación de PowerPoint</vt:lpstr>
      <vt:lpstr>Presentación de PowerPoint</vt:lpstr>
      <vt:lpstr>DESARROLLOS MINEROS. Zonas de Perforación</vt:lpstr>
      <vt:lpstr>VARIABLES EN LA PERFORACION</vt:lpstr>
      <vt:lpstr>VARIABLES EN LA PERFORACION</vt:lpstr>
      <vt:lpstr>Presentación de PowerPoint</vt:lpstr>
      <vt:lpstr>Presentación de PowerPoint</vt:lpstr>
      <vt:lpstr>EJEMPLO DE PERFORACION DE RAINURAS</vt:lpstr>
      <vt:lpstr>Presentación de PowerPoint</vt:lpstr>
      <vt:lpstr>Presentación de PowerPoint</vt:lpstr>
      <vt:lpstr>Presentación de PowerPoint</vt:lpstr>
      <vt:lpstr>EJEMPLO</vt:lpstr>
      <vt:lpstr>AREA DE UN TUNEL</vt:lpstr>
      <vt:lpstr> TIPOS DE TRABAJO CON PERFORACION</vt:lpstr>
      <vt:lpstr>Presentación de PowerPoint</vt:lpstr>
      <vt:lpstr>Presentación de PowerPoint</vt:lpstr>
      <vt:lpstr>DESARROLLO DE CHIMENEAS MANUALES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PERFORACION NEUMATICA</vt:lpstr>
      <vt:lpstr>EQUIPOS: PERFORADORA MANUAL JACKLEG. PERFORACION NEUMATICA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PERFORACIÓN Y TRONADURA</dc:title>
  <dc:creator>Victor</dc:creator>
  <cp:lastModifiedBy>Victor</cp:lastModifiedBy>
  <cp:revision>493</cp:revision>
  <dcterms:created xsi:type="dcterms:W3CDTF">2012-03-16T00:31:06Z</dcterms:created>
  <dcterms:modified xsi:type="dcterms:W3CDTF">2015-04-09T02:42:46Z</dcterms:modified>
</cp:coreProperties>
</file>